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5" d="100"/>
          <a:sy n="65" d="100"/>
        </p:scale>
        <p:origin x="-672"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30FB9D8F-698E-0A91-70D1-B2D3F11474E6}"/>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 xmlns:a16="http://schemas.microsoft.com/office/drawing/2014/main" id="{C3525560-DDF6-9339-21B8-64A5AF349B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 xmlns:a16="http://schemas.microsoft.com/office/drawing/2014/main" id="{6CD1E8B2-8AE6-4760-10A0-9C80C16BD22B}"/>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5" name="عنصر نائب للتذييل 4">
            <a:extLst>
              <a:ext uri="{FF2B5EF4-FFF2-40B4-BE49-F238E27FC236}">
                <a16:creationId xmlns="" xmlns:a16="http://schemas.microsoft.com/office/drawing/2014/main" id="{F2A7D004-DC8F-7976-9633-42B3C1C1234E}"/>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 xmlns:a16="http://schemas.microsoft.com/office/drawing/2014/main" id="{D488C015-83E6-379B-E0F2-1D7AA2BBA60C}"/>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1224794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6E2A572E-9641-19E7-236C-49B67E639913}"/>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 xmlns:a16="http://schemas.microsoft.com/office/drawing/2014/main" id="{46938CF8-5380-AA9A-E0F7-5D236A80485F}"/>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 xmlns:a16="http://schemas.microsoft.com/office/drawing/2014/main" id="{F118FF23-2D3C-8B15-7BDD-BCC391A95600}"/>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5" name="عنصر نائب للتذييل 4">
            <a:extLst>
              <a:ext uri="{FF2B5EF4-FFF2-40B4-BE49-F238E27FC236}">
                <a16:creationId xmlns="" xmlns:a16="http://schemas.microsoft.com/office/drawing/2014/main" id="{D0898464-D1A3-530A-BBE8-20241B6F5520}"/>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 xmlns:a16="http://schemas.microsoft.com/office/drawing/2014/main" id="{DF76B1D9-48AC-A447-7DDB-D3C902B7417E}"/>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418498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 xmlns:a16="http://schemas.microsoft.com/office/drawing/2014/main" id="{38A00C1E-C222-80BA-CB21-418E1CDCC061}"/>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 xmlns:a16="http://schemas.microsoft.com/office/drawing/2014/main" id="{B811A645-8DAD-684E-8077-10273B0CAA4C}"/>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 xmlns:a16="http://schemas.microsoft.com/office/drawing/2014/main" id="{8BB6F0EE-5191-1382-260D-E5D49DAC21C5}"/>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5" name="عنصر نائب للتذييل 4">
            <a:extLst>
              <a:ext uri="{FF2B5EF4-FFF2-40B4-BE49-F238E27FC236}">
                <a16:creationId xmlns="" xmlns:a16="http://schemas.microsoft.com/office/drawing/2014/main" id="{F80C781D-3DA3-8460-1277-0A5BBC3DF9F4}"/>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 xmlns:a16="http://schemas.microsoft.com/office/drawing/2014/main" id="{80844158-E486-4C93-9106-35029AA02FDC}"/>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865418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D127570E-0E52-F863-0EAB-3ED7D59718A1}"/>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 xmlns:a16="http://schemas.microsoft.com/office/drawing/2014/main" id="{82BD6BC2-491C-DCA4-2E21-FF0BFC8C7A9D}"/>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 xmlns:a16="http://schemas.microsoft.com/office/drawing/2014/main" id="{E6CFE4DF-F386-B002-3B1A-5099B8A7935D}"/>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5" name="عنصر نائب للتذييل 4">
            <a:extLst>
              <a:ext uri="{FF2B5EF4-FFF2-40B4-BE49-F238E27FC236}">
                <a16:creationId xmlns="" xmlns:a16="http://schemas.microsoft.com/office/drawing/2014/main" id="{56855D1D-E00C-E30B-5C82-85695B59D70F}"/>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 xmlns:a16="http://schemas.microsoft.com/office/drawing/2014/main" id="{48EF909A-4101-733F-D6BE-7AF35CFDF387}"/>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3597154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C5EC0CD9-67EE-0AB0-4F31-52CF8AD9B2EE}"/>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 xmlns:a16="http://schemas.microsoft.com/office/drawing/2014/main" id="{82849CBE-36CD-94F4-D0EC-D371E9CC58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 xmlns:a16="http://schemas.microsoft.com/office/drawing/2014/main" id="{7100FC8A-D1E1-260D-DA78-AB17550BCB51}"/>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5" name="عنصر نائب للتذييل 4">
            <a:extLst>
              <a:ext uri="{FF2B5EF4-FFF2-40B4-BE49-F238E27FC236}">
                <a16:creationId xmlns="" xmlns:a16="http://schemas.microsoft.com/office/drawing/2014/main" id="{FE2AF3F4-772F-EFAB-BD39-19BC00D4E6C3}"/>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 xmlns:a16="http://schemas.microsoft.com/office/drawing/2014/main" id="{907F3EDC-20E1-8582-2FF5-9E5FA23158FD}"/>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2067954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D2156917-E795-2BB4-7B3F-A8B52694C6EB}"/>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 xmlns:a16="http://schemas.microsoft.com/office/drawing/2014/main" id="{96452B6E-1041-114F-8FA3-38DA8B4D7876}"/>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 xmlns:a16="http://schemas.microsoft.com/office/drawing/2014/main" id="{1534035F-9AF0-E16F-8B6B-63CF69DFC3FF}"/>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 xmlns:a16="http://schemas.microsoft.com/office/drawing/2014/main" id="{D3F4B4CA-1867-CFDA-03C7-28B11D0146EF}"/>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6" name="عنصر نائب للتذييل 5">
            <a:extLst>
              <a:ext uri="{FF2B5EF4-FFF2-40B4-BE49-F238E27FC236}">
                <a16:creationId xmlns="" xmlns:a16="http://schemas.microsoft.com/office/drawing/2014/main" id="{4973C1F9-AF12-7BE5-2B5C-3572243E9AA7}"/>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 xmlns:a16="http://schemas.microsoft.com/office/drawing/2014/main" id="{CEC321C6-FC6F-01BD-B820-40836B158494}"/>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121754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67C2392D-B879-DF71-1CDF-5CABFD39B49E}"/>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 xmlns:a16="http://schemas.microsoft.com/office/drawing/2014/main" id="{A50D2AAD-7B3F-81BE-C2A9-B7239F6C7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 xmlns:a16="http://schemas.microsoft.com/office/drawing/2014/main" id="{090777AB-AADB-B97E-2BAC-3FC767D74E5D}"/>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 xmlns:a16="http://schemas.microsoft.com/office/drawing/2014/main" id="{56C9C238-2025-BC5E-4C91-922E00AB51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 xmlns:a16="http://schemas.microsoft.com/office/drawing/2014/main" id="{C8BAC422-099C-B7F4-7A12-4FDECD15A1F6}"/>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 xmlns:a16="http://schemas.microsoft.com/office/drawing/2014/main" id="{49E98E79-41E1-99A8-1025-99200E83B721}"/>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8" name="عنصر نائب للتذييل 7">
            <a:extLst>
              <a:ext uri="{FF2B5EF4-FFF2-40B4-BE49-F238E27FC236}">
                <a16:creationId xmlns="" xmlns:a16="http://schemas.microsoft.com/office/drawing/2014/main" id="{CA9855F3-03ED-8579-1012-0C8E2A7529D6}"/>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 xmlns:a16="http://schemas.microsoft.com/office/drawing/2014/main" id="{2DC9BEEF-E4FF-DB4C-CBE3-4ED93DDBAFD5}"/>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340601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9BBCB02F-D47D-907A-C1B6-850563C0228D}"/>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 xmlns:a16="http://schemas.microsoft.com/office/drawing/2014/main" id="{4CE0542F-DB0B-592C-7752-EA264406F053}"/>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4" name="عنصر نائب للتذييل 3">
            <a:extLst>
              <a:ext uri="{FF2B5EF4-FFF2-40B4-BE49-F238E27FC236}">
                <a16:creationId xmlns="" xmlns:a16="http://schemas.microsoft.com/office/drawing/2014/main" id="{9CF6244D-8A6A-06E1-E33E-B05D6F6EA587}"/>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 xmlns:a16="http://schemas.microsoft.com/office/drawing/2014/main" id="{3E7D6AE2-22A6-D572-EED6-053010DDDDA5}"/>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21832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 xmlns:a16="http://schemas.microsoft.com/office/drawing/2014/main" id="{CB0E341B-27C3-6F4E-B2D8-5AEE0C9FFC3F}"/>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3" name="عنصر نائب للتذييل 2">
            <a:extLst>
              <a:ext uri="{FF2B5EF4-FFF2-40B4-BE49-F238E27FC236}">
                <a16:creationId xmlns="" xmlns:a16="http://schemas.microsoft.com/office/drawing/2014/main" id="{77A47440-9CDE-AD02-5683-63AA860EFC0C}"/>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 xmlns:a16="http://schemas.microsoft.com/office/drawing/2014/main" id="{C2FE3F53-FF5B-50B4-A111-E9011640EB56}"/>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2123265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6FDF2FC4-A9EF-BDC5-8765-E5B6BF19AA8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 xmlns:a16="http://schemas.microsoft.com/office/drawing/2014/main" id="{5910C333-D376-DDA4-9CF2-0C50F29785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 xmlns:a16="http://schemas.microsoft.com/office/drawing/2014/main" id="{F56E20E6-4416-9C7E-1DD2-84F37A307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 xmlns:a16="http://schemas.microsoft.com/office/drawing/2014/main" id="{6B0AC812-6A4E-3CF7-F659-FAD7C564CAA5}"/>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6" name="عنصر نائب للتذييل 5">
            <a:extLst>
              <a:ext uri="{FF2B5EF4-FFF2-40B4-BE49-F238E27FC236}">
                <a16:creationId xmlns="" xmlns:a16="http://schemas.microsoft.com/office/drawing/2014/main" id="{CA8B5BC3-0F19-0639-4695-220F49D4C981}"/>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 xmlns:a16="http://schemas.microsoft.com/office/drawing/2014/main" id="{C47907AA-CAD1-843E-C948-5F7D28F060F2}"/>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290723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3A324AAE-0C06-0D89-8860-082FFFF06FE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 xmlns:a16="http://schemas.microsoft.com/office/drawing/2014/main" id="{EF49BE12-6323-D33E-E7A1-70545D6061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a:extLst>
              <a:ext uri="{FF2B5EF4-FFF2-40B4-BE49-F238E27FC236}">
                <a16:creationId xmlns="" xmlns:a16="http://schemas.microsoft.com/office/drawing/2014/main" id="{64A76970-13A0-6861-F538-2F012437AE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 xmlns:a16="http://schemas.microsoft.com/office/drawing/2014/main" id="{81C315ED-6D1F-2CBC-29AE-F632280EE70C}"/>
              </a:ext>
            </a:extLst>
          </p:cNvPr>
          <p:cNvSpPr>
            <a:spLocks noGrp="1"/>
          </p:cNvSpPr>
          <p:nvPr>
            <p:ph type="dt" sz="half" idx="10"/>
          </p:nvPr>
        </p:nvSpPr>
        <p:spPr/>
        <p:txBody>
          <a:bodyPr/>
          <a:lstStyle/>
          <a:p>
            <a:fld id="{AF4925E4-86A9-49C5-AC92-E2BE24208AA5}" type="datetimeFigureOut">
              <a:rPr lang="en-US" smtClean="0"/>
              <a:t>10/14/2023</a:t>
            </a:fld>
            <a:endParaRPr lang="en-US"/>
          </a:p>
        </p:txBody>
      </p:sp>
      <p:sp>
        <p:nvSpPr>
          <p:cNvPr id="6" name="عنصر نائب للتذييل 5">
            <a:extLst>
              <a:ext uri="{FF2B5EF4-FFF2-40B4-BE49-F238E27FC236}">
                <a16:creationId xmlns="" xmlns:a16="http://schemas.microsoft.com/office/drawing/2014/main" id="{7B1003E4-935C-74D2-B52B-4612CEAB6352}"/>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 xmlns:a16="http://schemas.microsoft.com/office/drawing/2014/main" id="{A56E4F76-AD5F-AE88-FE21-46D86FEA294E}"/>
              </a:ext>
            </a:extLst>
          </p:cNvPr>
          <p:cNvSpPr>
            <a:spLocks noGrp="1"/>
          </p:cNvSpPr>
          <p:nvPr>
            <p:ph type="sldNum" sz="quarter" idx="12"/>
          </p:nvPr>
        </p:nvSpPr>
        <p:spPr/>
        <p:txBody>
          <a:bodyPr/>
          <a:lstStyle/>
          <a:p>
            <a:fld id="{F9323825-4DA2-4A96-B6A1-6029150DDD53}" type="slidenum">
              <a:rPr lang="en-US" smtClean="0"/>
              <a:t>‹#›</a:t>
            </a:fld>
            <a:endParaRPr lang="en-US"/>
          </a:p>
        </p:txBody>
      </p:sp>
    </p:spTree>
    <p:extLst>
      <p:ext uri="{BB962C8B-B14F-4D97-AF65-F5344CB8AC3E}">
        <p14:creationId xmlns:p14="http://schemas.microsoft.com/office/powerpoint/2010/main" val="70637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 xmlns:a16="http://schemas.microsoft.com/office/drawing/2014/main" id="{4BE44797-4CDF-953B-B643-406E4F4E0C0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 xmlns:a16="http://schemas.microsoft.com/office/drawing/2014/main" id="{7566B8DB-AB52-1EB4-2FA5-D7BDD99D9E6F}"/>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 xmlns:a16="http://schemas.microsoft.com/office/drawing/2014/main" id="{BFAEA445-3B0C-4DD6-1891-BB649D3B31D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4925E4-86A9-49C5-AC92-E2BE24208AA5}" type="datetimeFigureOut">
              <a:rPr lang="en-US" smtClean="0"/>
              <a:t>10/14/2023</a:t>
            </a:fld>
            <a:endParaRPr lang="en-US"/>
          </a:p>
        </p:txBody>
      </p:sp>
      <p:sp>
        <p:nvSpPr>
          <p:cNvPr id="5" name="عنصر نائب للتذييل 4">
            <a:extLst>
              <a:ext uri="{FF2B5EF4-FFF2-40B4-BE49-F238E27FC236}">
                <a16:creationId xmlns="" xmlns:a16="http://schemas.microsoft.com/office/drawing/2014/main" id="{2B8B0533-E060-21B0-97E8-14380413D3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a:extLst>
              <a:ext uri="{FF2B5EF4-FFF2-40B4-BE49-F238E27FC236}">
                <a16:creationId xmlns="" xmlns:a16="http://schemas.microsoft.com/office/drawing/2014/main" id="{944F00AE-3D7F-0435-9A3A-C06F0D0F5C3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9323825-4DA2-4A96-B6A1-6029150DDD53}" type="slidenum">
              <a:rPr lang="en-US" smtClean="0"/>
              <a:t>‹#›</a:t>
            </a:fld>
            <a:endParaRPr lang="en-US"/>
          </a:p>
        </p:txBody>
      </p:sp>
    </p:spTree>
    <p:extLst>
      <p:ext uri="{BB962C8B-B14F-4D97-AF65-F5344CB8AC3E}">
        <p14:creationId xmlns:p14="http://schemas.microsoft.com/office/powerpoint/2010/main" val="2106985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C5CD3437-488A-04BD-5AE7-7CCE0866022C}"/>
              </a:ext>
            </a:extLst>
          </p:cNvPr>
          <p:cNvSpPr>
            <a:spLocks noGrp="1"/>
          </p:cNvSpPr>
          <p:nvPr>
            <p:ph type="ctrTitle"/>
          </p:nvPr>
        </p:nvSpPr>
        <p:spPr/>
        <p:txBody>
          <a:bodyPr>
            <a:normAutofit/>
          </a:bodyPr>
          <a:lstStyle/>
          <a:p>
            <a:r>
              <a:rPr lang="ar-IQ" sz="9600" dirty="0">
                <a:latin typeface="Andalus" panose="02020603050405020304" pitchFamily="18" charset="-78"/>
                <a:cs typeface="Andalus" panose="02020603050405020304" pitchFamily="18" charset="-78"/>
              </a:rPr>
              <a:t>الدهون </a:t>
            </a:r>
            <a:r>
              <a:rPr lang="en-US" sz="9600" dirty="0">
                <a:latin typeface="Andalus" panose="02020603050405020304" pitchFamily="18" charset="-78"/>
                <a:cs typeface="Andalus" panose="02020603050405020304" pitchFamily="18" charset="-78"/>
              </a:rPr>
              <a:t>	</a:t>
            </a:r>
            <a:r>
              <a:rPr lang="en-US" sz="9600" b="1" dirty="0">
                <a:latin typeface="Andalus" panose="02020603050405020304" pitchFamily="18" charset="-78"/>
                <a:cs typeface="Andalus" panose="02020603050405020304" pitchFamily="18" charset="-78"/>
              </a:rPr>
              <a:t>Lipids</a:t>
            </a:r>
            <a:endParaRPr lang="en-US" sz="7200" b="1" dirty="0">
              <a:latin typeface="Andalus" panose="02020603050405020304" pitchFamily="18" charset="-78"/>
              <a:cs typeface="Andalus" panose="02020603050405020304" pitchFamily="18" charset="-78"/>
            </a:endParaRPr>
          </a:p>
        </p:txBody>
      </p:sp>
      <p:sp>
        <p:nvSpPr>
          <p:cNvPr id="3" name="عنوان فرعي 2">
            <a:extLst>
              <a:ext uri="{FF2B5EF4-FFF2-40B4-BE49-F238E27FC236}">
                <a16:creationId xmlns="" xmlns:a16="http://schemas.microsoft.com/office/drawing/2014/main" id="{8C24728E-BBED-1A7E-D030-92332FE37910}"/>
              </a:ext>
            </a:extLst>
          </p:cNvPr>
          <p:cNvSpPr>
            <a:spLocks noGrp="1"/>
          </p:cNvSpPr>
          <p:nvPr>
            <p:ph type="subTitle" idx="1"/>
          </p:nvPr>
        </p:nvSpPr>
        <p:spPr>
          <a:xfrm>
            <a:off x="1524000" y="4031390"/>
            <a:ext cx="9144000" cy="1655762"/>
          </a:xfrm>
        </p:spPr>
        <p:txBody>
          <a:bodyPr>
            <a:normAutofit/>
          </a:bodyPr>
          <a:lstStyle/>
          <a:p>
            <a:r>
              <a:rPr lang="ar-IQ" sz="4000" b="1" dirty="0" err="1">
                <a:solidFill>
                  <a:schemeClr val="accent1">
                    <a:lumMod val="75000"/>
                  </a:schemeClr>
                </a:solidFill>
              </a:rPr>
              <a:t>م.م</a:t>
            </a:r>
            <a:r>
              <a:rPr lang="ar-IQ" sz="4000" b="1" dirty="0">
                <a:solidFill>
                  <a:schemeClr val="accent1">
                    <a:lumMod val="75000"/>
                  </a:schemeClr>
                </a:solidFill>
              </a:rPr>
              <a:t>. حنين خالد </a:t>
            </a:r>
            <a:r>
              <a:rPr lang="ar-IQ" sz="4000" b="1" dirty="0" err="1">
                <a:solidFill>
                  <a:schemeClr val="accent1">
                    <a:lumMod val="75000"/>
                  </a:schemeClr>
                </a:solidFill>
              </a:rPr>
              <a:t>ثويني</a:t>
            </a:r>
            <a:r>
              <a:rPr lang="ar-IQ" sz="4000" b="1" dirty="0">
                <a:solidFill>
                  <a:schemeClr val="accent1">
                    <a:lumMod val="75000"/>
                  </a:schemeClr>
                </a:solidFill>
              </a:rPr>
              <a:t> </a:t>
            </a:r>
            <a:endParaRPr lang="en-US" sz="4000" b="1" dirty="0">
              <a:solidFill>
                <a:schemeClr val="accent1">
                  <a:lumMod val="75000"/>
                </a:schemeClr>
              </a:solidFill>
            </a:endParaRPr>
          </a:p>
        </p:txBody>
      </p:sp>
    </p:spTree>
    <p:extLst>
      <p:ext uri="{BB962C8B-B14F-4D97-AF65-F5344CB8AC3E}">
        <p14:creationId xmlns:p14="http://schemas.microsoft.com/office/powerpoint/2010/main" val="46620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11549FDE-9DD3-C2BD-421B-070921021777}"/>
              </a:ext>
            </a:extLst>
          </p:cNvPr>
          <p:cNvSpPr txBox="1"/>
          <p:nvPr/>
        </p:nvSpPr>
        <p:spPr>
          <a:xfrm>
            <a:off x="251552" y="181957"/>
            <a:ext cx="11688896" cy="6186309"/>
          </a:xfrm>
          <a:prstGeom prst="rect">
            <a:avLst/>
          </a:prstGeom>
          <a:noFill/>
        </p:spPr>
        <p:txBody>
          <a:bodyPr wrap="square">
            <a:spAutoFit/>
          </a:bodyPr>
          <a:lstStyle/>
          <a:p>
            <a:pPr algn="just"/>
            <a:r>
              <a:rPr lang="ar-IQ" sz="2800" b="1" dirty="0">
                <a:solidFill>
                  <a:srgbClr val="FF0000"/>
                </a:solidFill>
              </a:rPr>
              <a:t>3- تزنخ الدهون </a:t>
            </a:r>
          </a:p>
          <a:p>
            <a:pPr algn="just"/>
            <a:r>
              <a:rPr lang="ar-IQ" sz="2400" b="1" dirty="0"/>
              <a:t>يسمى هذا التفاعل </a:t>
            </a:r>
            <a:r>
              <a:rPr lang="ar-IQ" sz="2400" b="1" dirty="0" err="1"/>
              <a:t>حمث</a:t>
            </a:r>
            <a:r>
              <a:rPr lang="ar-IQ" sz="2400" b="1" dirty="0"/>
              <a:t> الدهن او تفاعل الاكسدة الفوقية او التأكسد التلقائي ويحدث التزنخ بسبب عده عوامل فيزيائية وكيميائية وبيولوجية تؤدي جميعها الى تحلل الدهن </a:t>
            </a:r>
            <a:r>
              <a:rPr lang="ar-IQ" sz="2400" b="1" dirty="0" err="1"/>
              <a:t>وتأكسدة</a:t>
            </a:r>
            <a:r>
              <a:rPr lang="ar-IQ" sz="2400" b="1" dirty="0"/>
              <a:t> لينتج في النهاية دهن متحلل ذي طعم ولون ورائحة غير مقبولة .</a:t>
            </a:r>
          </a:p>
          <a:p>
            <a:pPr algn="just"/>
            <a:r>
              <a:rPr lang="ar-IQ" sz="2400" b="1" dirty="0"/>
              <a:t>ان عملية التزنخ تتم بطريقتين هي :- </a:t>
            </a:r>
          </a:p>
          <a:p>
            <a:pPr algn="just"/>
            <a:r>
              <a:rPr lang="ar-IQ" sz="2800" b="1" dirty="0">
                <a:solidFill>
                  <a:srgbClr val="FF0000"/>
                </a:solidFill>
              </a:rPr>
              <a:t>1- طريقة التحلل </a:t>
            </a:r>
          </a:p>
          <a:p>
            <a:pPr algn="just"/>
            <a:r>
              <a:rPr lang="ar-IQ" sz="2400" b="1" dirty="0"/>
              <a:t>تتحلل الدهون نتيجة عمل انزيمات او كائنات مجهرية تنتج احماض دهنية ذات سلاسل </a:t>
            </a:r>
            <a:r>
              <a:rPr lang="ar-IQ" sz="2400" b="1" dirty="0" err="1"/>
              <a:t>هيدروكاربونية</a:t>
            </a:r>
            <a:r>
              <a:rPr lang="ar-IQ" sz="2400" b="1" dirty="0"/>
              <a:t> قصيرة مثل حامض </a:t>
            </a:r>
            <a:r>
              <a:rPr lang="ar-IQ" sz="2400" b="1" dirty="0" err="1"/>
              <a:t>البيوتريك</a:t>
            </a:r>
            <a:r>
              <a:rPr lang="ar-IQ" sz="2400" b="1" dirty="0"/>
              <a:t> والذي له رائحة كريهة كما هو الحال في </a:t>
            </a:r>
            <a:r>
              <a:rPr lang="ar-IQ" sz="2400" b="1" dirty="0" err="1"/>
              <a:t>حمث</a:t>
            </a:r>
            <a:r>
              <a:rPr lang="ar-IQ" sz="2400" b="1" dirty="0"/>
              <a:t> الزبدة . وهناك عدة اسباب تساعد على تحلل الدهن هي التعرض الى الهواء الجوي والرطوبة والخزن لفترات طويلة .</a:t>
            </a:r>
          </a:p>
          <a:p>
            <a:pPr algn="just"/>
            <a:r>
              <a:rPr lang="ar-IQ" sz="2400" b="1" dirty="0"/>
              <a:t>2</a:t>
            </a:r>
            <a:r>
              <a:rPr lang="ar-IQ" sz="2800" b="1" dirty="0">
                <a:solidFill>
                  <a:srgbClr val="FF0000"/>
                </a:solidFill>
              </a:rPr>
              <a:t>-الاكسدة</a:t>
            </a:r>
            <a:r>
              <a:rPr lang="ar-IQ" sz="2400" b="1" dirty="0"/>
              <a:t> </a:t>
            </a:r>
          </a:p>
          <a:p>
            <a:pPr algn="just"/>
            <a:r>
              <a:rPr lang="ar-IQ" sz="2400" b="1" dirty="0" err="1"/>
              <a:t>تتأكسد</a:t>
            </a:r>
            <a:r>
              <a:rPr lang="ar-IQ" sz="2400" b="1" dirty="0"/>
              <a:t> الاحماض الدهنية الغير مشبعة الموجودة في الدهون وتتحول الاواصر المزدوجة الى </a:t>
            </a:r>
            <a:r>
              <a:rPr lang="ar-IQ" sz="2400" b="1" dirty="0" err="1"/>
              <a:t>بيروكسيدات</a:t>
            </a:r>
            <a:r>
              <a:rPr lang="ar-IQ" sz="2400" b="1" dirty="0"/>
              <a:t> وبالتالي الى مركبات كيتون او </a:t>
            </a:r>
            <a:r>
              <a:rPr lang="ar-IQ" sz="2400" b="1" dirty="0" err="1"/>
              <a:t>الديهايد</a:t>
            </a:r>
            <a:r>
              <a:rPr lang="ar-IQ" sz="2400" b="1" dirty="0"/>
              <a:t> او احماض طيارة  لها روائح </a:t>
            </a:r>
            <a:r>
              <a:rPr lang="ar-IQ" sz="2400" b="1" dirty="0" err="1"/>
              <a:t>كريهه</a:t>
            </a:r>
            <a:r>
              <a:rPr lang="ar-IQ" sz="2400" b="1" dirty="0"/>
              <a:t> التي تتحول الى جذور حرة  ويساعد وجود الحرارة والضوء وكذلك الرطوبة على التعجيل من عملية الاكسدة الفوقية للدهن </a:t>
            </a:r>
            <a:r>
              <a:rPr lang="ar-IQ" sz="2400" b="1" dirty="0" smtClean="0"/>
              <a:t>.</a:t>
            </a:r>
          </a:p>
          <a:p>
            <a:pPr algn="just"/>
            <a:endParaRPr lang="ar-IQ" sz="2400" b="1" dirty="0"/>
          </a:p>
          <a:p>
            <a:pPr algn="just"/>
            <a:r>
              <a:rPr lang="ar-IQ" sz="2400" b="1" dirty="0"/>
              <a:t>لذا يتم اللجوء الى استخدام مضادات الاكسدة لحماية الدهون من التحلل ومن مضادات الاكسدة هي فيتامين </a:t>
            </a:r>
            <a:r>
              <a:rPr lang="en-US" sz="2400" b="1" dirty="0"/>
              <a:t>E. </a:t>
            </a:r>
            <a:r>
              <a:rPr lang="ar-IQ" sz="2400" b="1" dirty="0"/>
              <a:t>وفيتامين </a:t>
            </a:r>
            <a:r>
              <a:rPr lang="en-US" sz="2400" b="1" dirty="0"/>
              <a:t>C </a:t>
            </a:r>
            <a:r>
              <a:rPr lang="ar-IQ" sz="2400" b="1" dirty="0"/>
              <a:t> </a:t>
            </a:r>
            <a:r>
              <a:rPr lang="ar-IQ" sz="2400" b="1" dirty="0" err="1"/>
              <a:t>ويورات</a:t>
            </a:r>
            <a:r>
              <a:rPr lang="ar-IQ" sz="2400" b="1" dirty="0"/>
              <a:t> احادي الصوديوم .</a:t>
            </a:r>
            <a:endParaRPr lang="en-US" sz="2400" b="1" dirty="0"/>
          </a:p>
        </p:txBody>
      </p:sp>
    </p:spTree>
    <p:extLst>
      <p:ext uri="{BB962C8B-B14F-4D97-AF65-F5344CB8AC3E}">
        <p14:creationId xmlns:p14="http://schemas.microsoft.com/office/powerpoint/2010/main" val="89283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E84F1759-34F6-0D6F-F0C7-415ABD8E59DE}"/>
              </a:ext>
            </a:extLst>
          </p:cNvPr>
          <p:cNvSpPr txBox="1"/>
          <p:nvPr/>
        </p:nvSpPr>
        <p:spPr>
          <a:xfrm>
            <a:off x="0" y="173370"/>
            <a:ext cx="12022157" cy="6124754"/>
          </a:xfrm>
          <a:prstGeom prst="rect">
            <a:avLst/>
          </a:prstGeom>
          <a:noFill/>
        </p:spPr>
        <p:txBody>
          <a:bodyPr wrap="square">
            <a:spAutoFit/>
          </a:bodyPr>
          <a:lstStyle/>
          <a:p>
            <a:pPr algn="just"/>
            <a:r>
              <a:rPr lang="ar-IQ" sz="3200" b="1" dirty="0">
                <a:solidFill>
                  <a:srgbClr val="FF0000"/>
                </a:solidFill>
              </a:rPr>
              <a:t>الدهون الفوسفاتية </a:t>
            </a:r>
          </a:p>
          <a:p>
            <a:pPr algn="just"/>
            <a:r>
              <a:rPr lang="ar-IQ" sz="2400" b="1" dirty="0"/>
              <a:t>هي مركبات استر فوسفات </a:t>
            </a:r>
            <a:r>
              <a:rPr lang="ar-IQ" sz="2400" b="1" dirty="0" err="1"/>
              <a:t>لكليسيريدات</a:t>
            </a:r>
            <a:r>
              <a:rPr lang="ar-IQ" sz="2400" b="1" dirty="0"/>
              <a:t> ثنائية ويعد المركب </a:t>
            </a:r>
            <a:r>
              <a:rPr lang="ar-IQ" sz="2400" b="1" dirty="0" err="1"/>
              <a:t>كليسيرول</a:t>
            </a:r>
            <a:r>
              <a:rPr lang="ar-IQ" sz="2400" b="1" dirty="0"/>
              <a:t> -3- فوسفات </a:t>
            </a:r>
            <a:r>
              <a:rPr lang="en-US" sz="2400" b="1" dirty="0" smtClean="0"/>
              <a:t>glycerol</a:t>
            </a:r>
            <a:r>
              <a:rPr lang="ar-IQ" sz="2400" b="1" dirty="0" smtClean="0"/>
              <a:t>-3-</a:t>
            </a:r>
            <a:r>
              <a:rPr lang="en-US" sz="2400" b="1" dirty="0" smtClean="0"/>
              <a:t> </a:t>
            </a:r>
            <a:r>
              <a:rPr lang="en-US" sz="2400" b="1" dirty="0" err="1" smtClean="0"/>
              <a:t>phosphet</a:t>
            </a:r>
            <a:r>
              <a:rPr lang="en-US" sz="2400" b="1" dirty="0" smtClean="0"/>
              <a:t>  </a:t>
            </a:r>
            <a:r>
              <a:rPr lang="ar-IQ" sz="2400" b="1" dirty="0" smtClean="0"/>
              <a:t>الوحدة </a:t>
            </a:r>
            <a:r>
              <a:rPr lang="ar-IQ" sz="2400" b="1" dirty="0"/>
              <a:t>التركيبية الاساسية </a:t>
            </a:r>
            <a:r>
              <a:rPr lang="ar-IQ" sz="2400" b="1" dirty="0" err="1"/>
              <a:t>للكليسيريدات</a:t>
            </a:r>
            <a:r>
              <a:rPr lang="ar-IQ" sz="2400" b="1" dirty="0"/>
              <a:t> </a:t>
            </a:r>
            <a:r>
              <a:rPr lang="ar-IQ" sz="2400" b="1" dirty="0" err="1"/>
              <a:t>المفسفرة</a:t>
            </a:r>
            <a:r>
              <a:rPr lang="ar-IQ" sz="2400" b="1" dirty="0"/>
              <a:t> .</a:t>
            </a:r>
          </a:p>
          <a:p>
            <a:pPr algn="just"/>
            <a:r>
              <a:rPr lang="ar-IQ" sz="2400" b="1" dirty="0"/>
              <a:t>تتفاعل جزيئات الحامض الدهني مع </a:t>
            </a:r>
            <a:r>
              <a:rPr lang="ar-IQ" sz="2400" b="1" dirty="0" err="1"/>
              <a:t>كليسيرول</a:t>
            </a:r>
            <a:r>
              <a:rPr lang="ar-IQ" sz="2400" b="1" dirty="0"/>
              <a:t> -3- فوسفات لينتج احماض فوسفاتية والتي هي مركبات وسطية في تكوين دهون فوسفاتية اخرى . </a:t>
            </a:r>
          </a:p>
          <a:p>
            <a:pPr algn="just"/>
            <a:r>
              <a:rPr lang="ar-IQ" sz="2400" b="1" dirty="0"/>
              <a:t>توجد الدهون الفوسفاتية في جميع الخلايا الحيوانية والنباتية وتدخل الدهون الفوسفاتية في تركيب الاغشية الخلوية وتركيب البروتين الدهني لبلازما الدم .</a:t>
            </a:r>
          </a:p>
          <a:p>
            <a:pPr algn="just"/>
            <a:endParaRPr lang="ar-IQ" sz="2400" b="1" dirty="0"/>
          </a:p>
          <a:p>
            <a:pPr algn="just"/>
            <a:r>
              <a:rPr lang="ar-IQ" sz="2400" b="1" dirty="0"/>
              <a:t>من انواع الدهون الفوسفاتية </a:t>
            </a:r>
          </a:p>
          <a:p>
            <a:pPr algn="just"/>
            <a:r>
              <a:rPr lang="ar-IQ" sz="2400" b="1" dirty="0"/>
              <a:t>1- </a:t>
            </a:r>
            <a:r>
              <a:rPr lang="ar-IQ" sz="2400" b="1" dirty="0" err="1"/>
              <a:t>فوسفاتيدايل</a:t>
            </a:r>
            <a:r>
              <a:rPr lang="ar-IQ" sz="2400" b="1" dirty="0"/>
              <a:t> كولين ( </a:t>
            </a:r>
            <a:r>
              <a:rPr lang="ar-IQ" sz="2400" b="1" dirty="0" err="1"/>
              <a:t>الليسيثين</a:t>
            </a:r>
            <a:r>
              <a:rPr lang="ar-IQ" sz="2400" b="1" dirty="0"/>
              <a:t> )  </a:t>
            </a:r>
            <a:r>
              <a:rPr lang="en-US" sz="2400" b="1" dirty="0"/>
              <a:t>phosphatidyl </a:t>
            </a:r>
            <a:r>
              <a:rPr lang="en-US" sz="2400" b="1" dirty="0" err="1"/>
              <a:t>cholin</a:t>
            </a:r>
            <a:r>
              <a:rPr lang="en-US" sz="2400" b="1" dirty="0"/>
              <a:t> </a:t>
            </a:r>
          </a:p>
          <a:p>
            <a:pPr algn="just"/>
            <a:r>
              <a:rPr lang="ar-IQ" sz="2400" b="1" dirty="0"/>
              <a:t>ينتج من تفاعل الكولين ( ثلاثي مثيل ايثانول امين ) مع طرف حامض </a:t>
            </a:r>
            <a:r>
              <a:rPr lang="ar-IQ" sz="2400" b="1" dirty="0" err="1"/>
              <a:t>الفوسفاتيك</a:t>
            </a:r>
            <a:r>
              <a:rPr lang="ar-IQ" sz="2400" b="1" dirty="0"/>
              <a:t> لينتج مركبات </a:t>
            </a:r>
            <a:r>
              <a:rPr lang="ar-IQ" sz="2400" b="1" dirty="0" err="1"/>
              <a:t>فوسفاتايل</a:t>
            </a:r>
            <a:r>
              <a:rPr lang="ar-IQ" sz="2400" b="1" dirty="0"/>
              <a:t> كولين والتي تدعى مركبات مركب ( </a:t>
            </a:r>
            <a:r>
              <a:rPr lang="ar-IQ" sz="2400" b="1" dirty="0" err="1"/>
              <a:t>الليسيثين</a:t>
            </a:r>
            <a:r>
              <a:rPr lang="ar-IQ" sz="2400" b="1" dirty="0"/>
              <a:t> ) .</a:t>
            </a:r>
          </a:p>
          <a:p>
            <a:pPr algn="just"/>
            <a:r>
              <a:rPr lang="ar-IQ" sz="2400" b="1" dirty="0"/>
              <a:t>تلعب مركبات </a:t>
            </a:r>
            <a:r>
              <a:rPr lang="ar-IQ" sz="2400" b="1" dirty="0" err="1"/>
              <a:t>الليسيثين</a:t>
            </a:r>
            <a:r>
              <a:rPr lang="ar-IQ" sz="2400" b="1" dirty="0"/>
              <a:t> دورا اساسيا في تقليل التوتر ( الشد السطحي ) لخلايا الحويصلات الهوائية في الرئة.  فهي تعمل كطبقة سطحية فتمنع التصاق الجدار الداخلي للرئتين وبدونها يحدث ضيق في عملية التنفس .</a:t>
            </a:r>
          </a:p>
          <a:p>
            <a:pPr algn="just"/>
            <a:r>
              <a:rPr lang="ar-IQ" sz="2400" b="1" dirty="0"/>
              <a:t>وتكون مركبات </a:t>
            </a:r>
            <a:r>
              <a:rPr lang="ar-IQ" sz="2400" b="1" dirty="0" err="1"/>
              <a:t>الليسيثين</a:t>
            </a:r>
            <a:r>
              <a:rPr lang="ar-IQ" sz="2400" b="1" dirty="0"/>
              <a:t> مكونات الدماغ والانسجة العصبية .كما انها تعد مكونات اساسية لمادة </a:t>
            </a:r>
            <a:r>
              <a:rPr lang="ar-IQ" sz="2400" b="1" dirty="0" err="1"/>
              <a:t>البروتوبلازم</a:t>
            </a:r>
            <a:r>
              <a:rPr lang="ar-IQ" sz="2400" b="1" dirty="0"/>
              <a:t> لجميع خلايا الجسم .</a:t>
            </a:r>
          </a:p>
        </p:txBody>
      </p:sp>
    </p:spTree>
    <p:extLst>
      <p:ext uri="{BB962C8B-B14F-4D97-AF65-F5344CB8AC3E}">
        <p14:creationId xmlns:p14="http://schemas.microsoft.com/office/powerpoint/2010/main" val="69382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EDF156DC-9FBE-4C3C-60F4-56B0A8508107}"/>
              </a:ext>
            </a:extLst>
          </p:cNvPr>
          <p:cNvSpPr txBox="1"/>
          <p:nvPr/>
        </p:nvSpPr>
        <p:spPr>
          <a:xfrm>
            <a:off x="154236" y="237906"/>
            <a:ext cx="11911987" cy="1938992"/>
          </a:xfrm>
          <a:prstGeom prst="rect">
            <a:avLst/>
          </a:prstGeom>
          <a:noFill/>
        </p:spPr>
        <p:txBody>
          <a:bodyPr wrap="square">
            <a:spAutoFit/>
          </a:bodyPr>
          <a:lstStyle/>
          <a:p>
            <a:pPr algn="just"/>
            <a:r>
              <a:rPr lang="ar-IQ" sz="2400" b="1" dirty="0"/>
              <a:t>ويعد </a:t>
            </a:r>
            <a:r>
              <a:rPr lang="ar-IQ" sz="2400" b="1" dirty="0" err="1"/>
              <a:t>الفوسفاتيدايل</a:t>
            </a:r>
            <a:r>
              <a:rPr lang="ar-IQ" sz="2400" b="1" dirty="0"/>
              <a:t> كولين مركبا لخزن الكولين في الدماغ حيث يتحول الكولين بفعل انزيم </a:t>
            </a:r>
            <a:r>
              <a:rPr lang="ar-IQ" sz="2400" b="1" dirty="0" err="1"/>
              <a:t>استايل</a:t>
            </a:r>
            <a:r>
              <a:rPr lang="ar-IQ" sz="2400" b="1" dirty="0"/>
              <a:t> </a:t>
            </a:r>
            <a:r>
              <a:rPr lang="ar-IQ" sz="2400" b="1" dirty="0" err="1"/>
              <a:t>ترانس</a:t>
            </a:r>
            <a:r>
              <a:rPr lang="ar-IQ" sz="2400" b="1" dirty="0"/>
              <a:t> </a:t>
            </a:r>
            <a:r>
              <a:rPr lang="ar-IQ" sz="2400" b="1" dirty="0" err="1"/>
              <a:t>فيريز</a:t>
            </a:r>
            <a:r>
              <a:rPr lang="ar-IQ" sz="2400" b="1" dirty="0"/>
              <a:t> </a:t>
            </a:r>
            <a:r>
              <a:rPr lang="en-US" sz="2400" b="1" dirty="0" err="1"/>
              <a:t>acetyle</a:t>
            </a:r>
            <a:r>
              <a:rPr lang="en-US" sz="2400" b="1" dirty="0"/>
              <a:t> trans </a:t>
            </a:r>
            <a:r>
              <a:rPr lang="en-US" sz="2400" b="1" dirty="0" err="1"/>
              <a:t>ferase</a:t>
            </a:r>
            <a:r>
              <a:rPr lang="en-US" sz="2400" b="1" dirty="0"/>
              <a:t> </a:t>
            </a:r>
            <a:r>
              <a:rPr lang="ar-IQ" sz="2400" b="1" dirty="0"/>
              <a:t>الى مركب </a:t>
            </a:r>
            <a:r>
              <a:rPr lang="ar-IQ" sz="2400" b="1" dirty="0" err="1"/>
              <a:t>استايل</a:t>
            </a:r>
            <a:r>
              <a:rPr lang="ar-IQ" sz="2400" b="1" dirty="0"/>
              <a:t> كولين الناقل </a:t>
            </a:r>
            <a:r>
              <a:rPr lang="ar-IQ" sz="2400" b="1" dirty="0" err="1"/>
              <a:t>للأيعازات</a:t>
            </a:r>
            <a:r>
              <a:rPr lang="ar-IQ" sz="2400" b="1" dirty="0"/>
              <a:t> العصبية</a:t>
            </a:r>
          </a:p>
          <a:p>
            <a:pPr algn="just"/>
            <a:endParaRPr lang="ar-IQ" sz="2400" b="1" dirty="0"/>
          </a:p>
          <a:p>
            <a:pPr algn="just"/>
            <a:endParaRPr lang="ar-IQ" sz="2400" b="1" dirty="0"/>
          </a:p>
          <a:p>
            <a:pPr algn="just"/>
            <a:endParaRPr lang="ar-IQ" sz="2400" b="1" dirty="0"/>
          </a:p>
        </p:txBody>
      </p:sp>
      <p:pic>
        <p:nvPicPr>
          <p:cNvPr id="4" name="صورة 3">
            <a:extLst>
              <a:ext uri="{FF2B5EF4-FFF2-40B4-BE49-F238E27FC236}">
                <a16:creationId xmlns="" xmlns:a16="http://schemas.microsoft.com/office/drawing/2014/main" id="{69890FBF-5D82-4900-B8F9-A4954E67B448}"/>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2203373" y="2676582"/>
            <a:ext cx="8681291" cy="36861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6514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F2A28C39-FE34-8E58-B184-8BF06B58DA05}"/>
              </a:ext>
            </a:extLst>
          </p:cNvPr>
          <p:cNvSpPr txBox="1"/>
          <p:nvPr/>
        </p:nvSpPr>
        <p:spPr>
          <a:xfrm>
            <a:off x="242371" y="170227"/>
            <a:ext cx="11746735" cy="2369880"/>
          </a:xfrm>
          <a:prstGeom prst="rect">
            <a:avLst/>
          </a:prstGeom>
          <a:noFill/>
        </p:spPr>
        <p:txBody>
          <a:bodyPr wrap="square">
            <a:spAutoFit/>
          </a:bodyPr>
          <a:lstStyle/>
          <a:p>
            <a:pPr algn="just"/>
            <a:r>
              <a:rPr lang="ar-IQ" sz="2800" b="1" dirty="0">
                <a:solidFill>
                  <a:srgbClr val="FF0000"/>
                </a:solidFill>
              </a:rPr>
              <a:t>2- </a:t>
            </a:r>
            <a:r>
              <a:rPr lang="ar-IQ" sz="2800" b="1" dirty="0" err="1">
                <a:solidFill>
                  <a:srgbClr val="FF0000"/>
                </a:solidFill>
              </a:rPr>
              <a:t>فوسفاتيدايل</a:t>
            </a:r>
            <a:r>
              <a:rPr lang="ar-IQ" sz="2800" b="1" dirty="0">
                <a:solidFill>
                  <a:srgbClr val="FF0000"/>
                </a:solidFill>
              </a:rPr>
              <a:t> ايثانول امين ( </a:t>
            </a:r>
            <a:r>
              <a:rPr lang="ar-IQ" sz="2800" b="1" dirty="0" err="1">
                <a:solidFill>
                  <a:srgbClr val="FF0000"/>
                </a:solidFill>
              </a:rPr>
              <a:t>سيفالين</a:t>
            </a:r>
            <a:r>
              <a:rPr lang="ar-IQ" sz="2800" b="1" dirty="0">
                <a:solidFill>
                  <a:srgbClr val="FF0000"/>
                </a:solidFill>
              </a:rPr>
              <a:t> )  </a:t>
            </a:r>
            <a:r>
              <a:rPr lang="en-US" sz="2800" b="1" dirty="0">
                <a:solidFill>
                  <a:srgbClr val="FF0000"/>
                </a:solidFill>
              </a:rPr>
              <a:t>phosphatidyl ethanol amine </a:t>
            </a:r>
          </a:p>
          <a:p>
            <a:pPr algn="just"/>
            <a:r>
              <a:rPr lang="ar-IQ" sz="2400" b="1" dirty="0"/>
              <a:t>توجد مركبات </a:t>
            </a:r>
            <a:r>
              <a:rPr lang="ar-IQ" sz="2400" b="1" dirty="0" err="1"/>
              <a:t>السيفالين</a:t>
            </a:r>
            <a:r>
              <a:rPr lang="ar-IQ" sz="2400" b="1" dirty="0"/>
              <a:t> في انسجة الدماغ وممتزجة مع مركبات </a:t>
            </a:r>
            <a:r>
              <a:rPr lang="ar-IQ" sz="2400" b="1" dirty="0" err="1"/>
              <a:t>فوسفاتيدايل</a:t>
            </a:r>
            <a:r>
              <a:rPr lang="ar-IQ" sz="2400" b="1" dirty="0"/>
              <a:t> سيرين وتشترك مركبات </a:t>
            </a:r>
            <a:r>
              <a:rPr lang="ar-IQ" sz="2400" b="1" dirty="0" err="1"/>
              <a:t>السيفالين</a:t>
            </a:r>
            <a:r>
              <a:rPr lang="ar-IQ" sz="2400" b="1" dirty="0"/>
              <a:t> في عملية تخثر الدم .</a:t>
            </a:r>
          </a:p>
          <a:p>
            <a:pPr algn="just"/>
            <a:r>
              <a:rPr lang="ar-IQ" sz="2400" b="1" dirty="0"/>
              <a:t>تعمل مركبات </a:t>
            </a:r>
            <a:r>
              <a:rPr lang="ar-IQ" sz="2400" b="1" dirty="0" err="1"/>
              <a:t>السيفالين</a:t>
            </a:r>
            <a:r>
              <a:rPr lang="ar-IQ" sz="2400" b="1" dirty="0"/>
              <a:t> على تثبيت الدهون مع مجموعات البروتين </a:t>
            </a:r>
            <a:r>
              <a:rPr lang="ar-IQ" sz="2400" b="1" dirty="0" err="1"/>
              <a:t>والكاربوهيدرات</a:t>
            </a:r>
            <a:r>
              <a:rPr lang="ar-IQ" sz="2400" b="1" dirty="0"/>
              <a:t> المستقطبة في الاغشية الخلوية</a:t>
            </a:r>
            <a:r>
              <a:rPr lang="en-US" sz="2400" b="1" dirty="0"/>
              <a:t>.</a:t>
            </a:r>
          </a:p>
          <a:p>
            <a:pPr algn="just"/>
            <a:endParaRPr lang="en-US" sz="2400" b="1" dirty="0"/>
          </a:p>
          <a:p>
            <a:pPr algn="just"/>
            <a:endParaRPr lang="en-US" sz="2400" b="1" dirty="0"/>
          </a:p>
        </p:txBody>
      </p:sp>
      <p:pic>
        <p:nvPicPr>
          <p:cNvPr id="4" name="صورة 3">
            <a:extLst>
              <a:ext uri="{FF2B5EF4-FFF2-40B4-BE49-F238E27FC236}">
                <a16:creationId xmlns="" xmlns:a16="http://schemas.microsoft.com/office/drawing/2014/main" id="{8EA481C4-4442-D507-3F93-8E58183549A9}"/>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1989375" y="2177955"/>
            <a:ext cx="8252725" cy="4366063"/>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15947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D0C324D3-9495-ADC7-11D7-AF105F0AE6BD}"/>
              </a:ext>
            </a:extLst>
          </p:cNvPr>
          <p:cNvSpPr txBox="1"/>
          <p:nvPr/>
        </p:nvSpPr>
        <p:spPr>
          <a:xfrm>
            <a:off x="143219" y="88135"/>
            <a:ext cx="11878937" cy="2800767"/>
          </a:xfrm>
          <a:prstGeom prst="rect">
            <a:avLst/>
          </a:prstGeom>
          <a:noFill/>
        </p:spPr>
        <p:txBody>
          <a:bodyPr wrap="square">
            <a:spAutoFit/>
          </a:bodyPr>
          <a:lstStyle/>
          <a:p>
            <a:endParaRPr lang="ar-IQ" sz="2800" b="1" dirty="0">
              <a:solidFill>
                <a:srgbClr val="FF0000"/>
              </a:solidFill>
            </a:endParaRPr>
          </a:p>
          <a:p>
            <a:r>
              <a:rPr lang="ar-IQ" sz="2800" b="1" dirty="0">
                <a:solidFill>
                  <a:srgbClr val="FF0000"/>
                </a:solidFill>
              </a:rPr>
              <a:t>3- </a:t>
            </a:r>
            <a:r>
              <a:rPr lang="ar-IQ" sz="2800" b="1" dirty="0" err="1">
                <a:solidFill>
                  <a:srgbClr val="FF0000"/>
                </a:solidFill>
              </a:rPr>
              <a:t>فوسفاتيدايل</a:t>
            </a:r>
            <a:r>
              <a:rPr lang="ar-IQ" sz="2800" b="1" dirty="0">
                <a:solidFill>
                  <a:srgbClr val="FF0000"/>
                </a:solidFill>
              </a:rPr>
              <a:t> سيرين </a:t>
            </a:r>
            <a:r>
              <a:rPr lang="en-US" sz="2800" b="1" dirty="0">
                <a:solidFill>
                  <a:srgbClr val="FF0000"/>
                </a:solidFill>
              </a:rPr>
              <a:t>phosphatidyl serine </a:t>
            </a:r>
          </a:p>
          <a:p>
            <a:r>
              <a:rPr lang="ar-IQ" sz="2400" b="1" dirty="0"/>
              <a:t>تتكون مركبات </a:t>
            </a:r>
            <a:r>
              <a:rPr lang="ar-IQ" sz="2400" b="1" dirty="0" err="1"/>
              <a:t>فوسفاتيدايل</a:t>
            </a:r>
            <a:r>
              <a:rPr lang="ar-IQ" sz="2400" b="1" dirty="0"/>
              <a:t> سيرين من جزيئتين من الحامض الدهني وحامض الفسفوريك </a:t>
            </a:r>
            <a:r>
              <a:rPr lang="ar-IQ" sz="2400" b="1" dirty="0" err="1"/>
              <a:t>والكليسرول</a:t>
            </a:r>
            <a:r>
              <a:rPr lang="ar-IQ" sz="2400" b="1" dirty="0"/>
              <a:t> والحامض الاميني السيرين .</a:t>
            </a:r>
          </a:p>
          <a:p>
            <a:r>
              <a:rPr lang="ar-IQ" sz="2400" b="1" dirty="0"/>
              <a:t>يتحلل </a:t>
            </a:r>
            <a:r>
              <a:rPr lang="ar-IQ" sz="2400" b="1" dirty="0" err="1"/>
              <a:t>فوسفاتيدايل</a:t>
            </a:r>
            <a:r>
              <a:rPr lang="ar-IQ" sz="2400" b="1" dirty="0"/>
              <a:t> سيرين بالحوامض المعدنية او الانزيمات ليتكون السيرين وجزيئتين من الحامض الدهني ومجموعة فوسفات </a:t>
            </a:r>
            <a:r>
              <a:rPr lang="ar-IQ" sz="2400" b="1" dirty="0" err="1"/>
              <a:t>وكليسرول</a:t>
            </a:r>
            <a:r>
              <a:rPr lang="ar-IQ" sz="2400" b="1" dirty="0"/>
              <a:t> .توجد مركبات </a:t>
            </a:r>
            <a:r>
              <a:rPr lang="ar-IQ" sz="2400" b="1" dirty="0" err="1"/>
              <a:t>فوسفاتيدايل</a:t>
            </a:r>
            <a:r>
              <a:rPr lang="ar-IQ" sz="2400" b="1" dirty="0"/>
              <a:t> سيرين في الدماغ والانسجة العصبية وبعض الانسجة الاخرى .</a:t>
            </a:r>
            <a:endParaRPr lang="en-US" sz="2400" b="1" dirty="0"/>
          </a:p>
          <a:p>
            <a:endParaRPr lang="en-US" sz="2400" b="1" dirty="0"/>
          </a:p>
        </p:txBody>
      </p:sp>
      <p:sp>
        <p:nvSpPr>
          <p:cNvPr id="5" name="مربع نص 4">
            <a:extLst>
              <a:ext uri="{FF2B5EF4-FFF2-40B4-BE49-F238E27FC236}">
                <a16:creationId xmlns="" xmlns:a16="http://schemas.microsoft.com/office/drawing/2014/main" id="{9390DDCB-EAC0-F5EB-AB08-4AC312B31A23}"/>
              </a:ext>
            </a:extLst>
          </p:cNvPr>
          <p:cNvSpPr txBox="1"/>
          <p:nvPr/>
        </p:nvSpPr>
        <p:spPr>
          <a:xfrm>
            <a:off x="-13313" y="2767280"/>
            <a:ext cx="12192000" cy="1323439"/>
          </a:xfrm>
          <a:prstGeom prst="rect">
            <a:avLst/>
          </a:prstGeom>
          <a:noFill/>
        </p:spPr>
        <p:txBody>
          <a:bodyPr wrap="square">
            <a:spAutoFit/>
          </a:bodyPr>
          <a:lstStyle/>
          <a:p>
            <a:r>
              <a:rPr lang="ar-IQ" sz="3200" b="1" dirty="0">
                <a:solidFill>
                  <a:srgbClr val="FF0000"/>
                </a:solidFill>
              </a:rPr>
              <a:t>الدهون الاسفنجة </a:t>
            </a:r>
            <a:r>
              <a:rPr lang="en-US" sz="3200" b="1" dirty="0" err="1">
                <a:solidFill>
                  <a:srgbClr val="FF0000"/>
                </a:solidFill>
              </a:rPr>
              <a:t>sphingo</a:t>
            </a:r>
            <a:r>
              <a:rPr lang="en-US" sz="3200" b="1" dirty="0">
                <a:solidFill>
                  <a:srgbClr val="FF0000"/>
                </a:solidFill>
              </a:rPr>
              <a:t> lipids</a:t>
            </a:r>
          </a:p>
          <a:p>
            <a:r>
              <a:rPr lang="ar-IQ" sz="2400" b="1" dirty="0"/>
              <a:t>تتألف الدهون الاسفنجية من المركب </a:t>
            </a:r>
            <a:r>
              <a:rPr lang="ar-IQ" sz="2400" b="1" dirty="0" err="1"/>
              <a:t>سفنجوسين</a:t>
            </a:r>
            <a:r>
              <a:rPr lang="ar-IQ" sz="2400" b="1" dirty="0"/>
              <a:t> </a:t>
            </a:r>
            <a:r>
              <a:rPr lang="en-US" sz="2400" b="1" dirty="0"/>
              <a:t>sphingosine </a:t>
            </a:r>
            <a:r>
              <a:rPr lang="ar-IQ" sz="2400" b="1" dirty="0"/>
              <a:t>والذي يسمى ايضا سفنجين </a:t>
            </a:r>
            <a:r>
              <a:rPr lang="en-US" sz="2400" b="1" dirty="0"/>
              <a:t>sphingine </a:t>
            </a:r>
            <a:r>
              <a:rPr lang="ar-IQ" sz="2400" b="1" dirty="0"/>
              <a:t>وهو عبارة عن كحول احادي غير مشبع مرتبط مع ايثانول امين كما يحتوي على حامض دهني .</a:t>
            </a:r>
          </a:p>
        </p:txBody>
      </p:sp>
      <p:pic>
        <p:nvPicPr>
          <p:cNvPr id="6" name="صورة 5">
            <a:extLst>
              <a:ext uri="{FF2B5EF4-FFF2-40B4-BE49-F238E27FC236}">
                <a16:creationId xmlns="" xmlns:a16="http://schemas.microsoft.com/office/drawing/2014/main" id="{F1A2902E-C7A1-8095-F8CA-7120424F3521}"/>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2203775" y="4112753"/>
            <a:ext cx="7343775" cy="27672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69123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134C2570-F0CC-A14C-BD49-34B11586005E}"/>
              </a:ext>
            </a:extLst>
          </p:cNvPr>
          <p:cNvSpPr txBox="1"/>
          <p:nvPr/>
        </p:nvSpPr>
        <p:spPr>
          <a:xfrm>
            <a:off x="253388" y="225311"/>
            <a:ext cx="11669617" cy="2062103"/>
          </a:xfrm>
          <a:prstGeom prst="rect">
            <a:avLst/>
          </a:prstGeom>
          <a:noFill/>
        </p:spPr>
        <p:txBody>
          <a:bodyPr wrap="square">
            <a:spAutoFit/>
          </a:bodyPr>
          <a:lstStyle/>
          <a:p>
            <a:r>
              <a:rPr lang="ar-IQ" sz="2400" b="1" dirty="0"/>
              <a:t>ومن انواع الدهون الاسفنجية </a:t>
            </a:r>
          </a:p>
          <a:p>
            <a:r>
              <a:rPr lang="ar-IQ" sz="2400" b="1" dirty="0"/>
              <a:t>1</a:t>
            </a:r>
            <a:r>
              <a:rPr lang="ar-IQ" sz="3200" b="1" dirty="0">
                <a:solidFill>
                  <a:srgbClr val="FF0000"/>
                </a:solidFill>
              </a:rPr>
              <a:t>- </a:t>
            </a:r>
            <a:r>
              <a:rPr lang="ar-IQ" sz="3200" b="1" dirty="0" err="1">
                <a:solidFill>
                  <a:srgbClr val="FF0000"/>
                </a:solidFill>
              </a:rPr>
              <a:t>سيراميد</a:t>
            </a:r>
            <a:r>
              <a:rPr lang="ar-IQ" sz="3200" b="1" dirty="0">
                <a:solidFill>
                  <a:srgbClr val="FF0000"/>
                </a:solidFill>
              </a:rPr>
              <a:t> </a:t>
            </a:r>
            <a:r>
              <a:rPr lang="en-US" sz="3200" b="1" dirty="0">
                <a:solidFill>
                  <a:srgbClr val="FF0000"/>
                </a:solidFill>
              </a:rPr>
              <a:t>Ceramide</a:t>
            </a:r>
            <a:r>
              <a:rPr lang="en-US" sz="2400" b="1" dirty="0"/>
              <a:t> </a:t>
            </a:r>
          </a:p>
          <a:p>
            <a:r>
              <a:rPr lang="ar-IQ" sz="2400" b="1" dirty="0"/>
              <a:t>هو ابسط انواع الدهون الاسفنجية ويتكون كيميائيا من </a:t>
            </a:r>
            <a:r>
              <a:rPr lang="ar-IQ" sz="2400" b="1" dirty="0" err="1"/>
              <a:t>سفنجوسين</a:t>
            </a:r>
            <a:r>
              <a:rPr lang="ar-IQ" sz="2400" b="1" dirty="0"/>
              <a:t> وحامض دهني .</a:t>
            </a:r>
          </a:p>
          <a:p>
            <a:r>
              <a:rPr lang="ar-IQ" sz="2400" b="1" dirty="0"/>
              <a:t>يوجد </a:t>
            </a:r>
            <a:r>
              <a:rPr lang="ar-IQ" sz="2400" b="1" dirty="0" err="1"/>
              <a:t>السيراميد</a:t>
            </a:r>
            <a:r>
              <a:rPr lang="ar-IQ" sz="2400" b="1" dirty="0"/>
              <a:t> في المخ والانسجة العصبية وبكميات قليلة في الكبد ،وان الوظيفة </a:t>
            </a:r>
            <a:r>
              <a:rPr lang="ar-IQ" sz="2400" b="1" dirty="0" err="1"/>
              <a:t>الكيموحيوية</a:t>
            </a:r>
            <a:r>
              <a:rPr lang="ar-IQ" sz="2400" b="1" dirty="0"/>
              <a:t> </a:t>
            </a:r>
            <a:r>
              <a:rPr lang="ar-IQ" sz="2400" b="1" dirty="0" err="1"/>
              <a:t>للسيراميد</a:t>
            </a:r>
            <a:r>
              <a:rPr lang="ar-IQ" sz="2400" b="1" dirty="0"/>
              <a:t> انه يعمل كمركب وسطي </a:t>
            </a:r>
            <a:r>
              <a:rPr lang="ar-IQ" sz="2400" b="1" dirty="0" err="1"/>
              <a:t>لانتاج</a:t>
            </a:r>
            <a:r>
              <a:rPr lang="ar-IQ" sz="2400" b="1" dirty="0"/>
              <a:t> دهون اخرى.</a:t>
            </a:r>
          </a:p>
        </p:txBody>
      </p:sp>
      <p:pic>
        <p:nvPicPr>
          <p:cNvPr id="4" name="صورة 3">
            <a:extLst>
              <a:ext uri="{FF2B5EF4-FFF2-40B4-BE49-F238E27FC236}">
                <a16:creationId xmlns="" xmlns:a16="http://schemas.microsoft.com/office/drawing/2014/main" id="{F2130682-8881-B172-626E-86C077653515}"/>
              </a:ext>
            </a:extLst>
          </p:cNvPr>
          <p:cNvPicPr>
            <a:picLocks noChangeAspect="1"/>
          </p:cNvPicPr>
          <p:nvPr/>
        </p:nvPicPr>
        <p:blipFill>
          <a:blip r:embed="rId2">
            <a:alphaModFix/>
          </a:blip>
          <a:stretch>
            <a:fillRect/>
          </a:stretch>
        </p:blipFill>
        <p:spPr>
          <a:xfrm>
            <a:off x="1638300" y="2852736"/>
            <a:ext cx="9488736" cy="3426877"/>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50120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F7D9A8FE-FA86-CA40-89E5-4CBE5D1BE9DA}"/>
              </a:ext>
            </a:extLst>
          </p:cNvPr>
          <p:cNvSpPr txBox="1"/>
          <p:nvPr/>
        </p:nvSpPr>
        <p:spPr>
          <a:xfrm>
            <a:off x="1002535" y="204856"/>
            <a:ext cx="10887419" cy="1323439"/>
          </a:xfrm>
          <a:prstGeom prst="rect">
            <a:avLst/>
          </a:prstGeom>
          <a:noFill/>
        </p:spPr>
        <p:txBody>
          <a:bodyPr wrap="square">
            <a:spAutoFit/>
          </a:bodyPr>
          <a:lstStyle/>
          <a:p>
            <a:r>
              <a:rPr lang="ar-IQ" sz="2400" b="1" dirty="0"/>
              <a:t>2</a:t>
            </a:r>
            <a:r>
              <a:rPr lang="ar-IQ" sz="3200" b="1" dirty="0">
                <a:solidFill>
                  <a:srgbClr val="FF0000"/>
                </a:solidFill>
              </a:rPr>
              <a:t>- </a:t>
            </a:r>
            <a:r>
              <a:rPr lang="ar-IQ" sz="3200" b="1" dirty="0" err="1">
                <a:solidFill>
                  <a:srgbClr val="FF0000"/>
                </a:solidFill>
              </a:rPr>
              <a:t>سفنجومايلين</a:t>
            </a:r>
            <a:r>
              <a:rPr lang="ar-IQ" sz="3200" b="1" dirty="0">
                <a:solidFill>
                  <a:srgbClr val="FF0000"/>
                </a:solidFill>
              </a:rPr>
              <a:t> </a:t>
            </a:r>
            <a:r>
              <a:rPr lang="en-US" sz="3200" b="1" dirty="0" err="1">
                <a:solidFill>
                  <a:srgbClr val="FF0000"/>
                </a:solidFill>
              </a:rPr>
              <a:t>Sphingo</a:t>
            </a:r>
            <a:r>
              <a:rPr lang="en-US" sz="3200" b="1" dirty="0">
                <a:solidFill>
                  <a:srgbClr val="FF0000"/>
                </a:solidFill>
              </a:rPr>
              <a:t> </a:t>
            </a:r>
            <a:r>
              <a:rPr lang="en-US" sz="3200" b="1" dirty="0" err="1">
                <a:solidFill>
                  <a:srgbClr val="FF0000"/>
                </a:solidFill>
              </a:rPr>
              <a:t>mylin</a:t>
            </a:r>
            <a:endParaRPr lang="en-US" sz="3200" b="1" dirty="0">
              <a:solidFill>
                <a:srgbClr val="FF0000"/>
              </a:solidFill>
            </a:endParaRPr>
          </a:p>
          <a:p>
            <a:r>
              <a:rPr lang="ar-IQ" sz="2400" b="1" dirty="0"/>
              <a:t>يتكون الدهن الاسفنجي </a:t>
            </a:r>
            <a:r>
              <a:rPr lang="ar-IQ" sz="2400" b="1" dirty="0" err="1"/>
              <a:t>سفنجو</a:t>
            </a:r>
            <a:r>
              <a:rPr lang="ar-IQ" sz="2400" b="1" dirty="0"/>
              <a:t> </a:t>
            </a:r>
            <a:r>
              <a:rPr lang="ar-IQ" sz="2400" b="1" dirty="0" err="1"/>
              <a:t>مايلين</a:t>
            </a:r>
            <a:r>
              <a:rPr lang="ar-IQ" sz="2400" b="1" dirty="0"/>
              <a:t> من </a:t>
            </a:r>
            <a:r>
              <a:rPr lang="ar-IQ" sz="2400" b="1" dirty="0" err="1"/>
              <a:t>السيراميد</a:t>
            </a:r>
            <a:r>
              <a:rPr lang="ar-IQ" sz="2400" b="1" dirty="0"/>
              <a:t> مع فوسفات  ايثانول امين .</a:t>
            </a:r>
          </a:p>
          <a:p>
            <a:r>
              <a:rPr lang="ar-IQ" sz="2400" b="1" dirty="0"/>
              <a:t>يوجد في الانسجة العصبية بكميات كبيره والكلية والكبد.</a:t>
            </a:r>
          </a:p>
        </p:txBody>
      </p:sp>
      <p:pic>
        <p:nvPicPr>
          <p:cNvPr id="5" name="صورة 4">
            <a:extLst>
              <a:ext uri="{FF2B5EF4-FFF2-40B4-BE49-F238E27FC236}">
                <a16:creationId xmlns="" xmlns:a16="http://schemas.microsoft.com/office/drawing/2014/main" id="{9E8DBBE2-06B5-CA5E-E8AE-7D779DC1E6AD}"/>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1751683" y="1801028"/>
            <a:ext cx="9386370" cy="45339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10162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3B85CD67-4597-3D88-5307-4DB4C5BC11DA}"/>
              </a:ext>
            </a:extLst>
          </p:cNvPr>
          <p:cNvSpPr txBox="1"/>
          <p:nvPr/>
        </p:nvSpPr>
        <p:spPr>
          <a:xfrm>
            <a:off x="165253" y="237894"/>
            <a:ext cx="11867920" cy="4278094"/>
          </a:xfrm>
          <a:prstGeom prst="rect">
            <a:avLst/>
          </a:prstGeom>
          <a:noFill/>
        </p:spPr>
        <p:txBody>
          <a:bodyPr wrap="square">
            <a:spAutoFit/>
          </a:bodyPr>
          <a:lstStyle/>
          <a:p>
            <a:r>
              <a:rPr lang="ar-IQ" sz="3200" b="1" dirty="0">
                <a:solidFill>
                  <a:srgbClr val="FF0000"/>
                </a:solidFill>
              </a:rPr>
              <a:t>الدهون السكرية </a:t>
            </a:r>
            <a:r>
              <a:rPr lang="en-US" sz="3200" b="1" dirty="0" err="1">
                <a:solidFill>
                  <a:srgbClr val="FF0000"/>
                </a:solidFill>
              </a:rPr>
              <a:t>Glyco</a:t>
            </a:r>
            <a:r>
              <a:rPr lang="en-US" sz="3200" b="1" dirty="0">
                <a:solidFill>
                  <a:srgbClr val="FF0000"/>
                </a:solidFill>
              </a:rPr>
              <a:t>- lipids</a:t>
            </a:r>
          </a:p>
          <a:p>
            <a:r>
              <a:rPr lang="ar-IQ" sz="2400" b="1" dirty="0"/>
              <a:t>تتكون من ارتباط الدهون مع السكر لكنها لا تحتوي على حامض الفسفوريك .</a:t>
            </a:r>
          </a:p>
          <a:p>
            <a:r>
              <a:rPr lang="ar-IQ" sz="2400" b="1" dirty="0"/>
              <a:t>تقسم الدهون السكرية الى ثلاث مجاميع</a:t>
            </a:r>
          </a:p>
          <a:p>
            <a:endParaRPr lang="ar-IQ" sz="2400" b="1" dirty="0"/>
          </a:p>
          <a:p>
            <a:r>
              <a:rPr lang="ar-IQ" sz="2400" b="1" dirty="0"/>
              <a:t>  -1 </a:t>
            </a:r>
            <a:r>
              <a:rPr lang="ar-IQ" sz="2400" b="1" dirty="0" err="1"/>
              <a:t>كلايكوسيل</a:t>
            </a:r>
            <a:r>
              <a:rPr lang="ar-IQ" sz="2400" b="1" dirty="0"/>
              <a:t> ثنائي اسيل </a:t>
            </a:r>
            <a:r>
              <a:rPr lang="ar-IQ" sz="2400" b="1" dirty="0" err="1"/>
              <a:t>كليسيرول</a:t>
            </a:r>
            <a:r>
              <a:rPr lang="ar-IQ" sz="2400" b="1" dirty="0"/>
              <a:t> : توجد في النباتات والكائنات الحية .</a:t>
            </a:r>
          </a:p>
          <a:p>
            <a:endParaRPr lang="ar-IQ" sz="2400" b="1" dirty="0"/>
          </a:p>
          <a:p>
            <a:r>
              <a:rPr lang="ar-IQ" sz="2400" b="1" dirty="0"/>
              <a:t>2-مجموعة مركبات </a:t>
            </a:r>
            <a:r>
              <a:rPr lang="ar-IQ" sz="2400" b="1" dirty="0" err="1"/>
              <a:t>سيريبروسيد</a:t>
            </a:r>
            <a:r>
              <a:rPr lang="ar-IQ" sz="2400" b="1" dirty="0"/>
              <a:t> :تتكون من سكر سداسي مثل الكلوكوز او </a:t>
            </a:r>
            <a:r>
              <a:rPr lang="ar-IQ" sz="2400" b="1" dirty="0" err="1"/>
              <a:t>الكالكتوز</a:t>
            </a:r>
            <a:r>
              <a:rPr lang="ar-IQ" sz="2400" b="1" dirty="0"/>
              <a:t> مرتبطا مع </a:t>
            </a:r>
            <a:r>
              <a:rPr lang="ar-IQ" sz="2400" b="1" dirty="0" err="1"/>
              <a:t>السيراميد</a:t>
            </a:r>
            <a:r>
              <a:rPr lang="ar-IQ" sz="2400" b="1" dirty="0"/>
              <a:t> وتعتبر من مكونات النخاعين الموجود في الخلايا العصبية والكبد والطحال والكليتين .</a:t>
            </a:r>
          </a:p>
          <a:p>
            <a:endParaRPr lang="ar-IQ" sz="2400" b="1" dirty="0"/>
          </a:p>
          <a:p>
            <a:r>
              <a:rPr lang="ar-IQ" sz="2400" b="1" dirty="0"/>
              <a:t>3- </a:t>
            </a:r>
            <a:r>
              <a:rPr lang="ar-IQ" sz="2400" b="1" dirty="0" err="1"/>
              <a:t>كانكليوسيد</a:t>
            </a:r>
            <a:r>
              <a:rPr lang="ar-IQ" sz="2400" b="1" dirty="0"/>
              <a:t> تختلف عن </a:t>
            </a:r>
            <a:r>
              <a:rPr lang="ar-IQ" sz="2400" b="1" dirty="0" err="1"/>
              <a:t>السيريبروسيد</a:t>
            </a:r>
            <a:r>
              <a:rPr lang="ar-IQ" sz="2400" b="1" dirty="0"/>
              <a:t> في احتوائها على بضع وحدات من السكر السداسي مع حامض </a:t>
            </a:r>
            <a:r>
              <a:rPr lang="ar-IQ" sz="2400" b="1" dirty="0" err="1"/>
              <a:t>السياليك</a:t>
            </a:r>
            <a:r>
              <a:rPr lang="ar-IQ" sz="2400" b="1" dirty="0"/>
              <a:t> توجد في المادة الرمادية للدماغ وتشارك في نقل الايعازات العصبية .</a:t>
            </a:r>
            <a:endParaRPr lang="en-US" sz="2400" b="1" dirty="0"/>
          </a:p>
        </p:txBody>
      </p:sp>
    </p:spTree>
    <p:extLst>
      <p:ext uri="{BB962C8B-B14F-4D97-AF65-F5344CB8AC3E}">
        <p14:creationId xmlns:p14="http://schemas.microsoft.com/office/powerpoint/2010/main" val="330037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 xmlns:a16="http://schemas.microsoft.com/office/drawing/2014/main" id="{72ED744F-6FB8-4D5A-0388-CCFBA6586273}"/>
              </a:ext>
            </a:extLst>
          </p:cNvPr>
          <p:cNvPicPr>
            <a:picLocks noChangeAspect="1"/>
          </p:cNvPicPr>
          <p:nvPr/>
        </p:nvPicPr>
        <p:blipFill>
          <a:blip r:embed="rId2">
            <a:duotone>
              <a:prstClr val="black"/>
              <a:schemeClr val="accent2">
                <a:tint val="45000"/>
                <a:satMod val="400000"/>
              </a:schemeClr>
            </a:duotone>
          </a:blip>
          <a:stretch>
            <a:fillRect/>
          </a:stretch>
        </p:blipFill>
        <p:spPr>
          <a:xfrm>
            <a:off x="1422840" y="382148"/>
            <a:ext cx="10155888" cy="530255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18764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2FE2DDF1-D052-6103-74D2-ABEE0C3A6D53}"/>
              </a:ext>
            </a:extLst>
          </p:cNvPr>
          <p:cNvSpPr txBox="1"/>
          <p:nvPr/>
        </p:nvSpPr>
        <p:spPr>
          <a:xfrm>
            <a:off x="220337" y="308472"/>
            <a:ext cx="11743981" cy="6124754"/>
          </a:xfrm>
          <a:prstGeom prst="rect">
            <a:avLst/>
          </a:prstGeom>
          <a:noFill/>
        </p:spPr>
        <p:txBody>
          <a:bodyPr wrap="square">
            <a:spAutoFit/>
          </a:bodyPr>
          <a:lstStyle/>
          <a:p>
            <a:pPr algn="just"/>
            <a:r>
              <a:rPr lang="ar-IQ" sz="3200" b="1" dirty="0">
                <a:solidFill>
                  <a:srgbClr val="FF0000"/>
                </a:solidFill>
              </a:rPr>
              <a:t>الدهون البروتينية </a:t>
            </a:r>
            <a:r>
              <a:rPr lang="en-US" sz="3200" b="1" dirty="0">
                <a:solidFill>
                  <a:srgbClr val="FF0000"/>
                </a:solidFill>
              </a:rPr>
              <a:t>lipo- protein </a:t>
            </a:r>
          </a:p>
          <a:p>
            <a:pPr algn="just"/>
            <a:r>
              <a:rPr lang="ar-IQ" sz="2400" b="1" dirty="0"/>
              <a:t>تسمى بالبروتينات الدهنية وتتكون </a:t>
            </a:r>
            <a:r>
              <a:rPr lang="ar-IQ" sz="2400" b="1" dirty="0" smtClean="0"/>
              <a:t> من ارتباط </a:t>
            </a:r>
            <a:r>
              <a:rPr lang="ar-IQ" sz="2400" b="1" dirty="0"/>
              <a:t>الدهون بالبروتينات الحاوية على كمية قليلة الاحماض الامينية ( </a:t>
            </a:r>
            <a:r>
              <a:rPr lang="ar-IQ" sz="2400" b="1" dirty="0" err="1"/>
              <a:t>الاسبارتيك</a:t>
            </a:r>
            <a:r>
              <a:rPr lang="ar-IQ" sz="2400" b="1" dirty="0"/>
              <a:t> </a:t>
            </a:r>
            <a:r>
              <a:rPr lang="ar-IQ" sz="2400" b="1" dirty="0" err="1"/>
              <a:t>والكلوتاميك</a:t>
            </a:r>
            <a:r>
              <a:rPr lang="ar-IQ" sz="2400" b="1" dirty="0"/>
              <a:t> </a:t>
            </a:r>
            <a:r>
              <a:rPr lang="ar-IQ" sz="2400" b="1" dirty="0" err="1"/>
              <a:t>والارجنين</a:t>
            </a:r>
            <a:r>
              <a:rPr lang="ar-IQ" sz="2400" b="1" dirty="0"/>
              <a:t> </a:t>
            </a:r>
            <a:r>
              <a:rPr lang="ar-IQ" sz="2400" b="1" dirty="0" err="1"/>
              <a:t>واللايسين</a:t>
            </a:r>
            <a:r>
              <a:rPr lang="ar-IQ" sz="2400" b="1" dirty="0"/>
              <a:t> والهستدين ) وكميات كبيره من الاحماض الامينية المتعادلة . </a:t>
            </a:r>
          </a:p>
          <a:p>
            <a:pPr algn="just"/>
            <a:r>
              <a:rPr lang="ar-IQ" sz="2400" b="1" dirty="0"/>
              <a:t>وتنقسم الدهون </a:t>
            </a:r>
            <a:r>
              <a:rPr lang="ar-IQ" sz="2400" b="1" dirty="0" err="1"/>
              <a:t>البروتينة</a:t>
            </a:r>
            <a:r>
              <a:rPr lang="ar-IQ" sz="2400" b="1" dirty="0"/>
              <a:t> حسب كثافتها الى.</a:t>
            </a:r>
          </a:p>
          <a:p>
            <a:pPr algn="just"/>
            <a:r>
              <a:rPr lang="ar-IQ" sz="2400" b="1" dirty="0"/>
              <a:t> </a:t>
            </a:r>
          </a:p>
          <a:p>
            <a:pPr algn="just"/>
            <a:r>
              <a:rPr lang="ar-IQ" sz="2400" b="1" dirty="0"/>
              <a:t>1- دهون بروتينية عالية الكثافة </a:t>
            </a:r>
            <a:r>
              <a:rPr lang="en-US" sz="2400" b="1" dirty="0"/>
              <a:t>High Density </a:t>
            </a:r>
            <a:r>
              <a:rPr lang="en-US" sz="2400" b="1" dirty="0" err="1"/>
              <a:t>lipo</a:t>
            </a:r>
            <a:r>
              <a:rPr lang="en-US" sz="2400" b="1" dirty="0"/>
              <a:t> protein</a:t>
            </a:r>
            <a:r>
              <a:rPr lang="ar-IQ" sz="2400" b="1" dirty="0"/>
              <a:t>(</a:t>
            </a:r>
            <a:r>
              <a:rPr lang="en-US" sz="2400" b="1" dirty="0"/>
              <a:t> (HDL</a:t>
            </a:r>
          </a:p>
          <a:p>
            <a:pPr algn="just"/>
            <a:r>
              <a:rPr lang="ar-IQ" sz="2400" b="1" dirty="0"/>
              <a:t>تقوم بنقل الكوليسترول والدهون البروتينية الاخرى من انسجة الخلايا الى الكبد. </a:t>
            </a:r>
          </a:p>
          <a:p>
            <a:pPr algn="just"/>
            <a:endParaRPr lang="ar-IQ" sz="2400" b="1" dirty="0"/>
          </a:p>
          <a:p>
            <a:pPr algn="just"/>
            <a:r>
              <a:rPr lang="ar-IQ" sz="2400" b="1" dirty="0"/>
              <a:t>2- دهون بروتينية واطئة الكثافة (</a:t>
            </a:r>
            <a:r>
              <a:rPr lang="en-US" sz="2400" b="1" dirty="0"/>
              <a:t>Low density </a:t>
            </a:r>
            <a:r>
              <a:rPr lang="en-US" sz="2400" b="1" dirty="0" err="1"/>
              <a:t>lipo</a:t>
            </a:r>
            <a:r>
              <a:rPr lang="en-US" sz="2400" b="1" dirty="0"/>
              <a:t> protein  ( LDL</a:t>
            </a:r>
          </a:p>
          <a:p>
            <a:pPr algn="just"/>
            <a:r>
              <a:rPr lang="ar-IQ" sz="2400" b="1" dirty="0"/>
              <a:t>تقوم بنقل الكوليسترول من. الكبد الى الانسجة الاخرى .</a:t>
            </a:r>
          </a:p>
          <a:p>
            <a:pPr algn="just"/>
            <a:endParaRPr lang="ar-IQ" sz="2400" b="1" dirty="0"/>
          </a:p>
          <a:p>
            <a:pPr algn="just"/>
            <a:r>
              <a:rPr lang="ar-IQ" sz="2400" b="1" dirty="0"/>
              <a:t>3- الدهون البروتينية واطئة الكثافة جدا </a:t>
            </a:r>
            <a:r>
              <a:rPr lang="en-US" sz="2400" b="1" dirty="0"/>
              <a:t>Very low  density </a:t>
            </a:r>
            <a:r>
              <a:rPr lang="en-US" sz="2400" b="1" dirty="0" err="1"/>
              <a:t>lipo</a:t>
            </a:r>
            <a:r>
              <a:rPr lang="en-US" sz="2400" b="1" dirty="0"/>
              <a:t> protein  (VLDL </a:t>
            </a:r>
          </a:p>
          <a:p>
            <a:pPr algn="just"/>
            <a:r>
              <a:rPr lang="ar-IQ" sz="2400" b="1" dirty="0"/>
              <a:t>تقوم بنقل الدهون المتعادلة من الكبد والامعاء الى الانسجة الاخرى .</a:t>
            </a:r>
          </a:p>
          <a:p>
            <a:pPr algn="just"/>
            <a:endParaRPr lang="ar-IQ" sz="2400" b="1" dirty="0"/>
          </a:p>
          <a:p>
            <a:pPr algn="just"/>
            <a:r>
              <a:rPr lang="ar-IQ" sz="2400" b="1" dirty="0"/>
              <a:t>4- الدقائق </a:t>
            </a:r>
            <a:r>
              <a:rPr lang="ar-IQ" sz="2400" b="1" dirty="0" err="1"/>
              <a:t>الكايلوسية</a:t>
            </a:r>
            <a:r>
              <a:rPr lang="ar-IQ" sz="2400" b="1" dirty="0"/>
              <a:t> </a:t>
            </a:r>
            <a:r>
              <a:rPr lang="en-US" sz="2400" b="1" dirty="0" err="1"/>
              <a:t>chylmicronse</a:t>
            </a:r>
            <a:r>
              <a:rPr lang="en-US" sz="2400" b="1" dirty="0"/>
              <a:t> </a:t>
            </a:r>
          </a:p>
          <a:p>
            <a:pPr algn="just"/>
            <a:r>
              <a:rPr lang="ar-IQ" sz="2400" b="1" dirty="0"/>
              <a:t>تسمى </a:t>
            </a:r>
            <a:r>
              <a:rPr lang="ar-IQ" sz="2400" b="1" dirty="0" err="1"/>
              <a:t>بالكايلوس</a:t>
            </a:r>
            <a:r>
              <a:rPr lang="ar-IQ" sz="2400" b="1" dirty="0"/>
              <a:t> </a:t>
            </a:r>
            <a:r>
              <a:rPr lang="ar-IQ" sz="2400" b="1" dirty="0" err="1"/>
              <a:t>المايكروني</a:t>
            </a:r>
            <a:r>
              <a:rPr lang="ar-IQ" sz="2400" b="1" dirty="0"/>
              <a:t> تقوم بنقل الدهون المتعادلة الغذائية من الامعاء الدقيقة الى الكبد والانسجة الاخرى.</a:t>
            </a:r>
            <a:endParaRPr lang="en-US" sz="2400" b="1" dirty="0"/>
          </a:p>
        </p:txBody>
      </p:sp>
    </p:spTree>
    <p:extLst>
      <p:ext uri="{BB962C8B-B14F-4D97-AF65-F5344CB8AC3E}">
        <p14:creationId xmlns:p14="http://schemas.microsoft.com/office/powerpoint/2010/main" val="2066797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AC4A192B-6CA9-A399-A44C-2E817A0C3A1A}"/>
              </a:ext>
            </a:extLst>
          </p:cNvPr>
          <p:cNvSpPr txBox="1"/>
          <p:nvPr/>
        </p:nvSpPr>
        <p:spPr>
          <a:xfrm>
            <a:off x="209320" y="176270"/>
            <a:ext cx="11644829" cy="6494085"/>
          </a:xfrm>
          <a:prstGeom prst="rect">
            <a:avLst/>
          </a:prstGeom>
          <a:noFill/>
        </p:spPr>
        <p:txBody>
          <a:bodyPr wrap="square" rtlCol="0">
            <a:spAutoFit/>
          </a:bodyPr>
          <a:lstStyle/>
          <a:p>
            <a:r>
              <a:rPr lang="ar-IQ" sz="3200" b="1" dirty="0">
                <a:solidFill>
                  <a:srgbClr val="FF0000"/>
                </a:solidFill>
              </a:rPr>
              <a:t>الدهون </a:t>
            </a:r>
            <a:r>
              <a:rPr lang="en-US" sz="3200" b="1" dirty="0">
                <a:solidFill>
                  <a:srgbClr val="FF0000"/>
                </a:solidFill>
              </a:rPr>
              <a:t>Lipids</a:t>
            </a:r>
          </a:p>
          <a:p>
            <a:pPr algn="just"/>
            <a:r>
              <a:rPr lang="ar-IQ" sz="2400" b="1" dirty="0"/>
              <a:t>ان الدهون </a:t>
            </a:r>
            <a:r>
              <a:rPr lang="en-US" sz="2400" b="1" dirty="0"/>
              <a:t> fats </a:t>
            </a:r>
            <a:r>
              <a:rPr lang="ar-IQ" sz="2400" b="1" dirty="0"/>
              <a:t>او </a:t>
            </a:r>
            <a:r>
              <a:rPr lang="ar-IQ" sz="2400" b="1" dirty="0" err="1"/>
              <a:t>اللبيدات</a:t>
            </a:r>
            <a:r>
              <a:rPr lang="ar-IQ" sz="2400" b="1" dirty="0"/>
              <a:t> </a:t>
            </a:r>
            <a:r>
              <a:rPr lang="en-US" sz="2400" b="1" dirty="0"/>
              <a:t>Lipids </a:t>
            </a:r>
            <a:r>
              <a:rPr lang="ar-IQ" sz="2400" b="1" dirty="0"/>
              <a:t>هي الصنف الثاني من الجزيئات الحياتية وهي مركبات غير متجانسة وغير قطبية تذوب في المذيبات العضوية غير القطبية مثل </a:t>
            </a:r>
            <a:r>
              <a:rPr lang="ar-IQ" sz="2400" b="1" dirty="0" err="1"/>
              <a:t>الايثر</a:t>
            </a:r>
            <a:r>
              <a:rPr lang="ar-IQ" sz="2400" b="1" dirty="0"/>
              <a:t> والبنزين والكلوروفورم والاسيتون </a:t>
            </a:r>
            <a:r>
              <a:rPr lang="ar-IQ" sz="2400" b="1" dirty="0" err="1"/>
              <a:t>والهكسان</a:t>
            </a:r>
            <a:r>
              <a:rPr lang="ar-IQ" sz="2400" b="1" dirty="0"/>
              <a:t> .</a:t>
            </a:r>
          </a:p>
          <a:p>
            <a:pPr algn="just"/>
            <a:r>
              <a:rPr lang="ar-IQ" sz="2400" b="1" dirty="0"/>
              <a:t>تؤلف الدهون حوالي 5% من المواد العضوية الكيميائية الموجودة في الخلية الحية وتتركز في الدماغ والانسجة العصبية </a:t>
            </a:r>
            <a:r>
              <a:rPr lang="en-US" sz="2400" b="1" dirty="0"/>
              <a:t>.</a:t>
            </a:r>
          </a:p>
          <a:p>
            <a:endParaRPr lang="en-US" sz="3200" b="1" dirty="0"/>
          </a:p>
          <a:p>
            <a:r>
              <a:rPr lang="ar-IQ" sz="3200" b="1" dirty="0">
                <a:solidFill>
                  <a:srgbClr val="FF0000"/>
                </a:solidFill>
              </a:rPr>
              <a:t>الوظائف </a:t>
            </a:r>
            <a:r>
              <a:rPr lang="ar-IQ" sz="3200" b="1" dirty="0" err="1">
                <a:solidFill>
                  <a:srgbClr val="FF0000"/>
                </a:solidFill>
              </a:rPr>
              <a:t>الكيموحيوية</a:t>
            </a:r>
            <a:r>
              <a:rPr lang="ar-IQ" sz="3200" b="1" dirty="0">
                <a:solidFill>
                  <a:srgbClr val="FF0000"/>
                </a:solidFill>
              </a:rPr>
              <a:t> للدهون </a:t>
            </a:r>
            <a:endParaRPr lang="en-US" sz="3200" b="1" dirty="0">
              <a:solidFill>
                <a:srgbClr val="FF0000"/>
              </a:solidFill>
            </a:endParaRPr>
          </a:p>
          <a:p>
            <a:endParaRPr lang="ar-IQ" sz="3200" b="1" dirty="0"/>
          </a:p>
          <a:p>
            <a:pPr algn="just"/>
            <a:r>
              <a:rPr lang="ar-IQ" sz="2400" b="1" dirty="0"/>
              <a:t>1- تعد مصدر اساسي للطاقة </a:t>
            </a:r>
            <a:r>
              <a:rPr lang="ar-IQ" sz="2400" b="1" dirty="0" err="1"/>
              <a:t>الكيموحيوية</a:t>
            </a:r>
            <a:r>
              <a:rPr lang="ar-IQ" sz="2400" b="1" dirty="0"/>
              <a:t> في الكائنات الحية مثل الانسان والحيوان .</a:t>
            </a:r>
          </a:p>
          <a:p>
            <a:pPr algn="just"/>
            <a:r>
              <a:rPr lang="ar-IQ" sz="2400" b="1" dirty="0"/>
              <a:t>2-الخزن او تخزن الدهون في الانسجة ويستفاد منها عند الحاجة لذلك .</a:t>
            </a:r>
          </a:p>
          <a:p>
            <a:pPr algn="just"/>
            <a:r>
              <a:rPr lang="ar-IQ" sz="2400" b="1" dirty="0"/>
              <a:t>3-تعد الدهون منشطات لبعض الانزيمات </a:t>
            </a:r>
          </a:p>
          <a:p>
            <a:pPr algn="just"/>
            <a:r>
              <a:rPr lang="ar-IQ" sz="2400" b="1" dirty="0"/>
              <a:t>مثال ذلك/ انزيم كلوكوز -6-فوسفاتيديز يحتاج الى الدهن </a:t>
            </a:r>
            <a:r>
              <a:rPr lang="ar-IQ" sz="2400" b="1" dirty="0" err="1"/>
              <a:t>الفوسفاتي</a:t>
            </a:r>
            <a:r>
              <a:rPr lang="ar-IQ" sz="2400" b="1" dirty="0"/>
              <a:t> </a:t>
            </a:r>
            <a:r>
              <a:rPr lang="en-US" sz="2400" b="1" dirty="0"/>
              <a:t>)</a:t>
            </a:r>
            <a:r>
              <a:rPr lang="ar-IQ" sz="2400" b="1" dirty="0" err="1"/>
              <a:t>فوسفاتيديل</a:t>
            </a:r>
            <a:r>
              <a:rPr lang="ar-IQ" sz="2400" b="1" dirty="0"/>
              <a:t> كولين </a:t>
            </a:r>
            <a:r>
              <a:rPr lang="en-US" sz="2400" b="1" dirty="0"/>
              <a:t>(</a:t>
            </a:r>
            <a:r>
              <a:rPr lang="ar-IQ" sz="2400" b="1" dirty="0"/>
              <a:t>حتى يعمل هذا الانزيم بالفعالية القصوى المثلى. </a:t>
            </a:r>
          </a:p>
          <a:p>
            <a:pPr algn="just"/>
            <a:r>
              <a:rPr lang="ar-IQ" sz="2400" b="1" dirty="0"/>
              <a:t>4-تعد الدهون وخاصة الدهون البروتينية كمكونات </a:t>
            </a:r>
            <a:r>
              <a:rPr lang="ar-IQ" sz="2400" b="1" dirty="0" err="1"/>
              <a:t>لاغشية</a:t>
            </a:r>
            <a:r>
              <a:rPr lang="ar-IQ" sz="2400" b="1" dirty="0"/>
              <a:t> الخلايا . </a:t>
            </a:r>
          </a:p>
          <a:p>
            <a:pPr algn="just"/>
            <a:r>
              <a:rPr lang="ar-IQ" sz="2400" b="1" dirty="0"/>
              <a:t>5-تدخل في تركيب انسجة الجهاز العصبي كما تعمل كعازل كهربائي لنقل الايعازات العصبية .</a:t>
            </a:r>
          </a:p>
          <a:p>
            <a:pPr algn="just"/>
            <a:r>
              <a:rPr lang="ar-IQ" sz="2400" b="1" dirty="0"/>
              <a:t>6-تعمل الدهون كمواد اولية لبعض الفيتامينات والهرمونات واحماض الصفراء.</a:t>
            </a:r>
            <a:endParaRPr lang="en-US" sz="2400" b="1" dirty="0"/>
          </a:p>
        </p:txBody>
      </p:sp>
    </p:spTree>
    <p:extLst>
      <p:ext uri="{BB962C8B-B14F-4D97-AF65-F5344CB8AC3E}">
        <p14:creationId xmlns:p14="http://schemas.microsoft.com/office/powerpoint/2010/main" val="690914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E7D13CEE-663D-BA02-E1B2-A77DB156020E}"/>
              </a:ext>
            </a:extLst>
          </p:cNvPr>
          <p:cNvSpPr txBox="1"/>
          <p:nvPr/>
        </p:nvSpPr>
        <p:spPr>
          <a:xfrm>
            <a:off x="275422" y="152914"/>
            <a:ext cx="11779785" cy="6247864"/>
          </a:xfrm>
          <a:prstGeom prst="rect">
            <a:avLst/>
          </a:prstGeom>
          <a:noFill/>
        </p:spPr>
        <p:txBody>
          <a:bodyPr wrap="square">
            <a:spAutoFit/>
          </a:bodyPr>
          <a:lstStyle/>
          <a:p>
            <a:pPr algn="just"/>
            <a:r>
              <a:rPr lang="ar-IQ" sz="3200" b="1" dirty="0">
                <a:solidFill>
                  <a:srgbClr val="FF0000"/>
                </a:solidFill>
              </a:rPr>
              <a:t>الشموع </a:t>
            </a:r>
            <a:r>
              <a:rPr lang="en-US" sz="3200" b="1" dirty="0">
                <a:solidFill>
                  <a:srgbClr val="FF0000"/>
                </a:solidFill>
              </a:rPr>
              <a:t>Wax </a:t>
            </a:r>
          </a:p>
          <a:p>
            <a:pPr algn="just"/>
            <a:r>
              <a:rPr lang="ar-IQ" sz="2400" b="1" dirty="0"/>
              <a:t>هي </a:t>
            </a:r>
            <a:r>
              <a:rPr lang="ar-IQ" sz="2400" b="1" dirty="0" err="1"/>
              <a:t>استرات</a:t>
            </a:r>
            <a:r>
              <a:rPr lang="ar-IQ" sz="2400" b="1" dirty="0"/>
              <a:t> دهنية تتكون من ارتباط احماض دهنية مع كحولات احادية الهيدروكسيل ذات سلسلة </a:t>
            </a:r>
            <a:r>
              <a:rPr lang="ar-IQ" sz="2400" b="1" dirty="0" err="1"/>
              <a:t>هيدروكاربونية</a:t>
            </a:r>
            <a:r>
              <a:rPr lang="ar-IQ" sz="2400" b="1" dirty="0"/>
              <a:t> طويلة .</a:t>
            </a:r>
          </a:p>
          <a:p>
            <a:pPr algn="just"/>
            <a:r>
              <a:rPr lang="ar-IQ" sz="2400" b="1" dirty="0"/>
              <a:t>توجد </a:t>
            </a:r>
            <a:r>
              <a:rPr lang="ar-IQ" sz="2400" b="1" dirty="0" smtClean="0"/>
              <a:t>الشموع بشكل </a:t>
            </a:r>
            <a:r>
              <a:rPr lang="ar-IQ" sz="2400" b="1" dirty="0"/>
              <a:t>طبقات واقية تغطي سطوح الريش والجلد والفرو وتغطي اوراق  النباتات وبالتالي حماية النبات من فقدان الرطوبة .</a:t>
            </a:r>
          </a:p>
          <a:p>
            <a:r>
              <a:rPr lang="ar-IQ" sz="2400" b="1" dirty="0"/>
              <a:t>ومثال على </a:t>
            </a:r>
            <a:r>
              <a:rPr lang="ar-IQ" sz="2400" b="1" dirty="0" smtClean="0"/>
              <a:t>الشموع </a:t>
            </a:r>
            <a:r>
              <a:rPr lang="ar-IQ" sz="2400" b="1" dirty="0" err="1" smtClean="0"/>
              <a:t>مايرسيل</a:t>
            </a:r>
            <a:r>
              <a:rPr lang="ar-IQ" sz="2400" b="1" dirty="0" smtClean="0"/>
              <a:t> </a:t>
            </a:r>
            <a:r>
              <a:rPr lang="ar-IQ" sz="2400" b="1" dirty="0" err="1"/>
              <a:t>بالمتيت</a:t>
            </a:r>
            <a:r>
              <a:rPr lang="ar-IQ" sz="2400" b="1" dirty="0"/>
              <a:t>.</a:t>
            </a:r>
          </a:p>
          <a:p>
            <a:endParaRPr lang="ar-IQ" sz="2400" b="1" dirty="0"/>
          </a:p>
          <a:p>
            <a:r>
              <a:rPr lang="ar-IQ" sz="3200" b="1" dirty="0" err="1">
                <a:solidFill>
                  <a:srgbClr val="FF0000"/>
                </a:solidFill>
              </a:rPr>
              <a:t>الستيرويدات</a:t>
            </a:r>
            <a:r>
              <a:rPr lang="ar-IQ" sz="3200" b="1" dirty="0">
                <a:solidFill>
                  <a:srgbClr val="FF0000"/>
                </a:solidFill>
              </a:rPr>
              <a:t> </a:t>
            </a:r>
            <a:r>
              <a:rPr lang="en-US" sz="3200" b="1" dirty="0">
                <a:solidFill>
                  <a:srgbClr val="FF0000"/>
                </a:solidFill>
              </a:rPr>
              <a:t>steroid </a:t>
            </a:r>
          </a:p>
          <a:p>
            <a:pPr algn="just"/>
            <a:r>
              <a:rPr lang="ar-IQ" sz="2400" b="1" dirty="0"/>
              <a:t>وتعتبر مركبات الستيرويد  من الدهون المشتقة وتشتمل عل الهرمونات الستيرويدية ومركبات </a:t>
            </a:r>
            <a:r>
              <a:rPr lang="ar-IQ" sz="2400" b="1" dirty="0" err="1"/>
              <a:t>الستيرول</a:t>
            </a:r>
            <a:r>
              <a:rPr lang="ar-IQ" sz="2400" b="1" dirty="0"/>
              <a:t> وكذلك املاح الصفراء وهي دهون غير قابلة </a:t>
            </a:r>
            <a:r>
              <a:rPr lang="ar-IQ" sz="2400" b="1" dirty="0" err="1"/>
              <a:t>للتصبن</a:t>
            </a:r>
            <a:r>
              <a:rPr lang="ar-IQ" sz="2400" b="1" dirty="0"/>
              <a:t> .</a:t>
            </a:r>
          </a:p>
          <a:p>
            <a:pPr algn="just"/>
            <a:r>
              <a:rPr lang="ar-IQ" sz="2400" b="1" dirty="0"/>
              <a:t>وتعد </a:t>
            </a:r>
            <a:r>
              <a:rPr lang="ar-IQ" sz="2400" b="1" dirty="0" err="1"/>
              <a:t>الستيرويدات</a:t>
            </a:r>
            <a:r>
              <a:rPr lang="ar-IQ" sz="2400" b="1" dirty="0"/>
              <a:t> مشتقات لمركبات كحولية حلقية حيث تتألف النواة الاساسية </a:t>
            </a:r>
            <a:r>
              <a:rPr lang="ar-IQ" sz="2400" b="1" dirty="0" err="1"/>
              <a:t>لهذة</a:t>
            </a:r>
            <a:r>
              <a:rPr lang="ar-IQ" sz="2400" b="1" dirty="0"/>
              <a:t> المركبات من مجموعة حلقات </a:t>
            </a:r>
            <a:r>
              <a:rPr lang="ar-IQ" sz="2400" b="1" dirty="0" err="1"/>
              <a:t>هيدروكاربونية</a:t>
            </a:r>
            <a:r>
              <a:rPr lang="ar-IQ" sz="2400" b="1" dirty="0"/>
              <a:t> تدعى بنواة الستيرويد كما موضح في تركيبها الكيميائي :- </a:t>
            </a:r>
          </a:p>
          <a:p>
            <a:pPr algn="just"/>
            <a:r>
              <a:rPr lang="ar-IQ" sz="2400" b="1" dirty="0"/>
              <a:t>ان مجموعة مركبات الستيرويد التي تمتلك 8-10 ذرات كاربون كسلسلة جانبية في الموقع 17 وتمتلك مجموعة هيدروكسيل في الموقع 3 كما تمتلك مجموعتي مثيل عند المواقع الزاوية 10.13 تدعى بمركبات </a:t>
            </a:r>
            <a:r>
              <a:rPr lang="ar-IQ" sz="2400" b="1" dirty="0" err="1"/>
              <a:t>الستيرول</a:t>
            </a:r>
            <a:r>
              <a:rPr lang="ar-IQ" sz="2400" b="1" dirty="0"/>
              <a:t> .</a:t>
            </a:r>
          </a:p>
          <a:p>
            <a:pPr algn="just"/>
            <a:endParaRPr lang="ar-IQ" sz="2400" b="1" dirty="0"/>
          </a:p>
          <a:p>
            <a:endParaRPr lang="en-US" sz="2400" b="1" dirty="0"/>
          </a:p>
        </p:txBody>
      </p:sp>
    </p:spTree>
    <p:extLst>
      <p:ext uri="{BB962C8B-B14F-4D97-AF65-F5344CB8AC3E}">
        <p14:creationId xmlns:p14="http://schemas.microsoft.com/office/powerpoint/2010/main" val="168924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B66C9068-27A4-BA13-19C5-A476526470A1}"/>
              </a:ext>
            </a:extLst>
          </p:cNvPr>
          <p:cNvSpPr txBox="1"/>
          <p:nvPr/>
        </p:nvSpPr>
        <p:spPr>
          <a:xfrm>
            <a:off x="0" y="-77118"/>
            <a:ext cx="11989106" cy="4647426"/>
          </a:xfrm>
          <a:prstGeom prst="rect">
            <a:avLst/>
          </a:prstGeom>
          <a:noFill/>
        </p:spPr>
        <p:txBody>
          <a:bodyPr wrap="square">
            <a:spAutoFit/>
          </a:bodyPr>
          <a:lstStyle/>
          <a:p>
            <a:endParaRPr lang="ar-IQ" sz="2400" b="1" dirty="0"/>
          </a:p>
          <a:p>
            <a:endParaRPr lang="ar-IQ" sz="2400" b="1" dirty="0"/>
          </a:p>
          <a:p>
            <a:endParaRPr lang="ar-IQ" sz="2400" b="1" dirty="0"/>
          </a:p>
          <a:p>
            <a:endParaRPr lang="ar-IQ" sz="2400" b="1" dirty="0"/>
          </a:p>
          <a:p>
            <a:endParaRPr lang="ar-IQ" sz="2400" b="1" dirty="0"/>
          </a:p>
          <a:p>
            <a:endParaRPr lang="ar-IQ" sz="2400" b="1" dirty="0"/>
          </a:p>
          <a:p>
            <a:endParaRPr lang="ar-IQ" sz="2400" b="1" dirty="0"/>
          </a:p>
          <a:p>
            <a:endParaRPr lang="ar-IQ" sz="2400" b="1" dirty="0"/>
          </a:p>
          <a:p>
            <a:r>
              <a:rPr lang="ar-IQ" sz="3200" b="1" dirty="0">
                <a:solidFill>
                  <a:srgbClr val="FF0000"/>
                </a:solidFill>
              </a:rPr>
              <a:t>الكوليسترول </a:t>
            </a:r>
          </a:p>
          <a:p>
            <a:r>
              <a:rPr lang="ar-IQ" sz="2400" b="1" dirty="0"/>
              <a:t>هو احد انواع </a:t>
            </a:r>
            <a:r>
              <a:rPr lang="ar-IQ" sz="2400" b="1" dirty="0" err="1"/>
              <a:t>الستيرول</a:t>
            </a:r>
            <a:r>
              <a:rPr lang="ar-IQ" sz="2400" b="1" dirty="0"/>
              <a:t> الشائعة </a:t>
            </a:r>
            <a:r>
              <a:rPr lang="ar-IQ" sz="2400" b="1" dirty="0" smtClean="0"/>
              <a:t>الموجود </a:t>
            </a:r>
            <a:r>
              <a:rPr lang="ar-IQ" sz="2400" b="1" dirty="0"/>
              <a:t>في الحيوان وهو مركب كحولي حلقي يحتوي على 27 </a:t>
            </a:r>
            <a:r>
              <a:rPr lang="ar-IQ" sz="2400" b="1" dirty="0" smtClean="0"/>
              <a:t>ذرة </a:t>
            </a:r>
            <a:r>
              <a:rPr lang="ar-IQ" sz="2400" b="1" dirty="0"/>
              <a:t>كاربون ومجموعة </a:t>
            </a:r>
            <a:r>
              <a:rPr lang="ar-IQ" sz="2400" b="1" dirty="0" err="1" smtClean="0"/>
              <a:t>هيدروكسيل</a:t>
            </a:r>
            <a:r>
              <a:rPr lang="ar-IQ" sz="2400" b="1" dirty="0" smtClean="0"/>
              <a:t> </a:t>
            </a:r>
            <a:r>
              <a:rPr lang="ar-IQ" sz="2400" b="1" dirty="0"/>
              <a:t>واحده واصره مزدوجة بين ذرتي كاربون 5و6 .</a:t>
            </a:r>
          </a:p>
          <a:p>
            <a:r>
              <a:rPr lang="ar-IQ" sz="2400" b="1" dirty="0"/>
              <a:t>وهو المركب الوسطي </a:t>
            </a:r>
            <a:r>
              <a:rPr lang="ar-IQ" sz="2400" b="1" dirty="0" err="1"/>
              <a:t>لانتاج</a:t>
            </a:r>
            <a:r>
              <a:rPr lang="ar-IQ" sz="2400" b="1" dirty="0"/>
              <a:t> الهرمونات الستيرويدية ( الجنسية ) واحماض الصفراء وفيتامين </a:t>
            </a:r>
            <a:r>
              <a:rPr lang="en-US" sz="2400" b="1" dirty="0"/>
              <a:t>D .</a:t>
            </a:r>
          </a:p>
        </p:txBody>
      </p:sp>
      <p:pic>
        <p:nvPicPr>
          <p:cNvPr id="2" name="صورة 1">
            <a:extLst>
              <a:ext uri="{FF2B5EF4-FFF2-40B4-BE49-F238E27FC236}">
                <a16:creationId xmlns="" xmlns:a16="http://schemas.microsoft.com/office/drawing/2014/main" id="{59F2C2FE-99DE-83FD-5457-693E639E92AB}"/>
              </a:ext>
            </a:extLst>
          </p:cNvPr>
          <p:cNvPicPr>
            <a:picLocks noChangeAspect="1"/>
          </p:cNvPicPr>
          <p:nvPr/>
        </p:nvPicPr>
        <p:blipFill>
          <a:blip r:embed="rId2"/>
          <a:stretch>
            <a:fillRect/>
          </a:stretch>
        </p:blipFill>
        <p:spPr>
          <a:xfrm>
            <a:off x="2166937" y="28287"/>
            <a:ext cx="7858125" cy="3209925"/>
          </a:xfrm>
          <a:prstGeom prst="rect">
            <a:avLst/>
          </a:prstGeom>
        </p:spPr>
      </p:pic>
      <p:sp>
        <p:nvSpPr>
          <p:cNvPr id="4" name="مربع نص 3">
            <a:extLst>
              <a:ext uri="{FF2B5EF4-FFF2-40B4-BE49-F238E27FC236}">
                <a16:creationId xmlns="" xmlns:a16="http://schemas.microsoft.com/office/drawing/2014/main" id="{CB590FF6-48E3-5581-3769-470A46896D15}"/>
              </a:ext>
            </a:extLst>
          </p:cNvPr>
          <p:cNvSpPr txBox="1"/>
          <p:nvPr/>
        </p:nvSpPr>
        <p:spPr>
          <a:xfrm>
            <a:off x="9872818" y="756260"/>
            <a:ext cx="2116287" cy="523220"/>
          </a:xfrm>
          <a:prstGeom prst="rect">
            <a:avLst/>
          </a:prstGeom>
          <a:noFill/>
        </p:spPr>
        <p:txBody>
          <a:bodyPr wrap="square" rtlCol="0">
            <a:spAutoFit/>
          </a:bodyPr>
          <a:lstStyle/>
          <a:p>
            <a:pPr algn="ctr"/>
            <a:r>
              <a:rPr lang="ar-IQ" sz="2800" b="1" dirty="0"/>
              <a:t>نواة الستيرويد</a:t>
            </a:r>
            <a:endParaRPr lang="en-US" sz="2800" b="1" dirty="0"/>
          </a:p>
        </p:txBody>
      </p:sp>
    </p:spTree>
    <p:extLst>
      <p:ext uri="{BB962C8B-B14F-4D97-AF65-F5344CB8AC3E}">
        <p14:creationId xmlns:p14="http://schemas.microsoft.com/office/powerpoint/2010/main" val="4043160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5D7E8A11-9BBC-03F7-EB7B-7883339C1F3F}"/>
              </a:ext>
            </a:extLst>
          </p:cNvPr>
          <p:cNvSpPr txBox="1"/>
          <p:nvPr/>
        </p:nvSpPr>
        <p:spPr>
          <a:xfrm>
            <a:off x="0" y="1763521"/>
            <a:ext cx="11916578" cy="2800767"/>
          </a:xfrm>
          <a:prstGeom prst="rect">
            <a:avLst/>
          </a:prstGeom>
          <a:noFill/>
        </p:spPr>
        <p:txBody>
          <a:bodyPr wrap="square">
            <a:spAutoFit/>
          </a:bodyPr>
          <a:lstStyle/>
          <a:p>
            <a:endParaRPr lang="ar-IQ" sz="3200" b="1" dirty="0">
              <a:solidFill>
                <a:srgbClr val="FF0000"/>
              </a:solidFill>
            </a:endParaRPr>
          </a:p>
          <a:p>
            <a:endParaRPr lang="ar-IQ" sz="3200" b="1" dirty="0">
              <a:solidFill>
                <a:srgbClr val="FF0000"/>
              </a:solidFill>
            </a:endParaRPr>
          </a:p>
          <a:p>
            <a:endParaRPr lang="ar-IQ" sz="3200" b="1" dirty="0">
              <a:solidFill>
                <a:srgbClr val="FF0000"/>
              </a:solidFill>
            </a:endParaRPr>
          </a:p>
          <a:p>
            <a:r>
              <a:rPr lang="ar-IQ" sz="3200" b="1" dirty="0">
                <a:solidFill>
                  <a:srgbClr val="FF0000"/>
                </a:solidFill>
              </a:rPr>
              <a:t>الاملاح الصفراء</a:t>
            </a:r>
          </a:p>
          <a:p>
            <a:r>
              <a:rPr lang="ar-IQ" sz="2400" b="1" dirty="0"/>
              <a:t>وهي دهون بروتينية مستحلبة توجد في المرارة تساعد في تحلل الدهون بوساطة انزيم </a:t>
            </a:r>
            <a:r>
              <a:rPr lang="ar-IQ" sz="2400" b="1" dirty="0" err="1"/>
              <a:t>اللايبيز</a:t>
            </a:r>
            <a:r>
              <a:rPr lang="ar-IQ" sz="2400" b="1" dirty="0"/>
              <a:t> وهي ذات دالة حامضية قاعدية مثل حامض </a:t>
            </a:r>
            <a:r>
              <a:rPr lang="ar-IQ" sz="2400" b="1" dirty="0" err="1"/>
              <a:t>الكوليك</a:t>
            </a:r>
            <a:r>
              <a:rPr lang="ar-IQ" sz="2400" b="1" dirty="0"/>
              <a:t> والدي اوكسي كوليك .</a:t>
            </a:r>
          </a:p>
        </p:txBody>
      </p:sp>
      <p:sp>
        <p:nvSpPr>
          <p:cNvPr id="5" name="مربع نص 4">
            <a:extLst>
              <a:ext uri="{FF2B5EF4-FFF2-40B4-BE49-F238E27FC236}">
                <a16:creationId xmlns="" xmlns:a16="http://schemas.microsoft.com/office/drawing/2014/main" id="{702B13FE-8909-789B-000D-4612AFF5505E}"/>
              </a:ext>
            </a:extLst>
          </p:cNvPr>
          <p:cNvSpPr txBox="1"/>
          <p:nvPr/>
        </p:nvSpPr>
        <p:spPr>
          <a:xfrm>
            <a:off x="275422" y="4564288"/>
            <a:ext cx="11734798" cy="2062103"/>
          </a:xfrm>
          <a:prstGeom prst="rect">
            <a:avLst/>
          </a:prstGeom>
          <a:noFill/>
        </p:spPr>
        <p:txBody>
          <a:bodyPr wrap="square">
            <a:spAutoFit/>
          </a:bodyPr>
          <a:lstStyle/>
          <a:p>
            <a:pPr algn="just"/>
            <a:r>
              <a:rPr lang="ar-IQ" sz="3200" b="1" dirty="0">
                <a:solidFill>
                  <a:srgbClr val="FF0000"/>
                </a:solidFill>
              </a:rPr>
              <a:t>التربينات </a:t>
            </a:r>
            <a:r>
              <a:rPr lang="en-US" sz="3200" b="1" dirty="0" err="1">
                <a:solidFill>
                  <a:srgbClr val="FF0000"/>
                </a:solidFill>
              </a:rPr>
              <a:t>Terpens</a:t>
            </a:r>
            <a:r>
              <a:rPr lang="en-US" sz="3200" b="1" dirty="0">
                <a:solidFill>
                  <a:srgbClr val="FF0000"/>
                </a:solidFill>
              </a:rPr>
              <a:t> </a:t>
            </a:r>
          </a:p>
          <a:p>
            <a:pPr algn="just"/>
            <a:r>
              <a:rPr lang="ar-IQ" sz="2400" b="1" dirty="0"/>
              <a:t>هي مشتقات دهنية لبوليمرات </a:t>
            </a:r>
            <a:r>
              <a:rPr lang="ar-IQ" sz="2400" b="1" dirty="0" err="1"/>
              <a:t>هيدروكاربونية</a:t>
            </a:r>
            <a:r>
              <a:rPr lang="ar-IQ" sz="2400" b="1" dirty="0"/>
              <a:t> تتكون من وحدتين او اكثر من </a:t>
            </a:r>
            <a:r>
              <a:rPr lang="ar-IQ" sz="2400" b="1" dirty="0" err="1"/>
              <a:t>الايزوبرين</a:t>
            </a:r>
            <a:r>
              <a:rPr lang="ar-IQ" sz="2400" b="1" dirty="0"/>
              <a:t> المكثفة.  </a:t>
            </a:r>
          </a:p>
          <a:p>
            <a:pPr algn="just"/>
            <a:r>
              <a:rPr lang="ar-IQ" sz="2400" b="1" dirty="0"/>
              <a:t>من انواع التربينات هي الزيوت الاساسية والتي تسمى بالزيوت </a:t>
            </a:r>
            <a:r>
              <a:rPr lang="ar-IQ" sz="2400" b="1" dirty="0" err="1"/>
              <a:t>الطياره</a:t>
            </a:r>
            <a:r>
              <a:rPr lang="ar-IQ" sz="2400" b="1" dirty="0"/>
              <a:t> وهي الزيوت التي تتطاير وتتبخر دون ان يتحلل تركيبها الكيميائي مثال عليها الاحماض </a:t>
            </a:r>
            <a:r>
              <a:rPr lang="ar-IQ" sz="2400" b="1" dirty="0" err="1"/>
              <a:t>الراتنجية</a:t>
            </a:r>
            <a:r>
              <a:rPr lang="ar-IQ" sz="2400" b="1" dirty="0"/>
              <a:t> والمطاط والصبغات النباتية مثل بيتا كاروتين </a:t>
            </a:r>
            <a:r>
              <a:rPr lang="ar-IQ" sz="2400" b="1" dirty="0" err="1"/>
              <a:t>وسكوالين</a:t>
            </a:r>
            <a:r>
              <a:rPr lang="ar-IQ" sz="2400" b="1" dirty="0"/>
              <a:t> </a:t>
            </a:r>
            <a:r>
              <a:rPr lang="ar-IQ" sz="2400" b="1" dirty="0" err="1"/>
              <a:t>والجيرانول</a:t>
            </a:r>
            <a:r>
              <a:rPr lang="ar-IQ" sz="2400" b="1" dirty="0"/>
              <a:t> .والتربينات هي دهون غير قابلة </a:t>
            </a:r>
            <a:r>
              <a:rPr lang="ar-IQ" sz="2400" b="1" dirty="0" err="1"/>
              <a:t>للتصبن</a:t>
            </a:r>
            <a:r>
              <a:rPr lang="ar-IQ" sz="2400" b="1" dirty="0"/>
              <a:t> .</a:t>
            </a:r>
            <a:endParaRPr lang="en-US" sz="2400" b="1" dirty="0"/>
          </a:p>
        </p:txBody>
      </p:sp>
      <p:pic>
        <p:nvPicPr>
          <p:cNvPr id="2" name="صورة 1">
            <a:extLst>
              <a:ext uri="{FF2B5EF4-FFF2-40B4-BE49-F238E27FC236}">
                <a16:creationId xmlns="" xmlns:a16="http://schemas.microsoft.com/office/drawing/2014/main" id="{60D1B212-F025-BDBA-5E45-73D44C4ADE6A}"/>
              </a:ext>
            </a:extLst>
          </p:cNvPr>
          <p:cNvPicPr>
            <a:picLocks noChangeAspect="1"/>
          </p:cNvPicPr>
          <p:nvPr/>
        </p:nvPicPr>
        <p:blipFill>
          <a:blip r:embed="rId2"/>
          <a:stretch>
            <a:fillRect/>
          </a:stretch>
        </p:blipFill>
        <p:spPr>
          <a:xfrm>
            <a:off x="1498294" y="66356"/>
            <a:ext cx="7620000" cy="3438525"/>
          </a:xfrm>
          <a:prstGeom prst="rect">
            <a:avLst/>
          </a:prstGeom>
        </p:spPr>
      </p:pic>
      <p:sp>
        <p:nvSpPr>
          <p:cNvPr id="6" name="مربع نص 5">
            <a:extLst>
              <a:ext uri="{FF2B5EF4-FFF2-40B4-BE49-F238E27FC236}">
                <a16:creationId xmlns="" xmlns:a16="http://schemas.microsoft.com/office/drawing/2014/main" id="{34617536-8571-E3C9-AC85-7958F22CB77D}"/>
              </a:ext>
            </a:extLst>
          </p:cNvPr>
          <p:cNvSpPr txBox="1"/>
          <p:nvPr/>
        </p:nvSpPr>
        <p:spPr>
          <a:xfrm>
            <a:off x="9408405" y="1132114"/>
            <a:ext cx="1825653" cy="584775"/>
          </a:xfrm>
          <a:prstGeom prst="rect">
            <a:avLst/>
          </a:prstGeom>
          <a:noFill/>
        </p:spPr>
        <p:txBody>
          <a:bodyPr wrap="square" rtlCol="0">
            <a:spAutoFit/>
          </a:bodyPr>
          <a:lstStyle/>
          <a:p>
            <a:r>
              <a:rPr lang="ar-IQ" sz="3200" b="1" dirty="0"/>
              <a:t>الكوليسترو</a:t>
            </a:r>
            <a:r>
              <a:rPr lang="ar-IQ" sz="2400" b="1" dirty="0"/>
              <a:t>ل</a:t>
            </a:r>
            <a:endParaRPr lang="en-US" b="1" dirty="0"/>
          </a:p>
        </p:txBody>
      </p:sp>
    </p:spTree>
    <p:extLst>
      <p:ext uri="{BB962C8B-B14F-4D97-AF65-F5344CB8AC3E}">
        <p14:creationId xmlns:p14="http://schemas.microsoft.com/office/powerpoint/2010/main" val="233797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 xmlns:a16="http://schemas.microsoft.com/office/drawing/2014/main" id="{16506645-292B-4A88-C4D1-4B8CB7648946}"/>
              </a:ext>
            </a:extLst>
          </p:cNvPr>
          <p:cNvSpPr txBox="1"/>
          <p:nvPr/>
        </p:nvSpPr>
        <p:spPr>
          <a:xfrm>
            <a:off x="0" y="185057"/>
            <a:ext cx="12017829" cy="5693866"/>
          </a:xfrm>
          <a:prstGeom prst="rect">
            <a:avLst/>
          </a:prstGeom>
          <a:noFill/>
        </p:spPr>
        <p:txBody>
          <a:bodyPr wrap="square" rtlCol="0">
            <a:spAutoFit/>
          </a:bodyPr>
          <a:lstStyle/>
          <a:p>
            <a:r>
              <a:rPr lang="ar-IQ" sz="4400" b="1" dirty="0">
                <a:solidFill>
                  <a:srgbClr val="FF0000"/>
                </a:solidFill>
              </a:rPr>
              <a:t>اصناف الدهون </a:t>
            </a:r>
            <a:endParaRPr lang="en-US" sz="4400" b="1" dirty="0">
              <a:solidFill>
                <a:srgbClr val="FF0000"/>
              </a:solidFill>
            </a:endParaRPr>
          </a:p>
          <a:p>
            <a:endParaRPr lang="ar-IQ" sz="3200" b="1" dirty="0"/>
          </a:p>
          <a:p>
            <a:r>
              <a:rPr lang="ar-IQ" sz="3600" b="1" dirty="0"/>
              <a:t>1- الدهون المتعادلة </a:t>
            </a:r>
          </a:p>
          <a:p>
            <a:r>
              <a:rPr lang="ar-IQ" sz="3600" b="1" dirty="0"/>
              <a:t>2- الدهون الفوسفاتية</a:t>
            </a:r>
          </a:p>
          <a:p>
            <a:r>
              <a:rPr lang="ar-IQ" sz="3600" b="1" dirty="0"/>
              <a:t>3- الدهون الاسفنجية </a:t>
            </a:r>
          </a:p>
          <a:p>
            <a:r>
              <a:rPr lang="ar-IQ" sz="3600" b="1" dirty="0"/>
              <a:t>4- الدهون السكرية </a:t>
            </a:r>
          </a:p>
          <a:p>
            <a:r>
              <a:rPr lang="ar-IQ" sz="3600" b="1" dirty="0"/>
              <a:t>5-الدهون البروتينية </a:t>
            </a:r>
          </a:p>
          <a:p>
            <a:r>
              <a:rPr lang="ar-IQ" sz="3600" b="1" dirty="0"/>
              <a:t>6- الدهون الستيرويدية </a:t>
            </a:r>
          </a:p>
          <a:p>
            <a:r>
              <a:rPr lang="ar-IQ" sz="3600" b="1" dirty="0"/>
              <a:t>7-الدهون </a:t>
            </a:r>
            <a:r>
              <a:rPr lang="ar-IQ" sz="3600" b="1" dirty="0" err="1"/>
              <a:t>التربينية</a:t>
            </a:r>
            <a:r>
              <a:rPr lang="ar-IQ" sz="3600" b="1" dirty="0"/>
              <a:t> </a:t>
            </a:r>
          </a:p>
          <a:p>
            <a:r>
              <a:rPr lang="ar-IQ" sz="3600" b="1" dirty="0"/>
              <a:t>8-الشموع</a:t>
            </a:r>
            <a:endParaRPr lang="en-US" sz="3600" b="1" dirty="0"/>
          </a:p>
        </p:txBody>
      </p:sp>
    </p:spTree>
    <p:extLst>
      <p:ext uri="{BB962C8B-B14F-4D97-AF65-F5344CB8AC3E}">
        <p14:creationId xmlns:p14="http://schemas.microsoft.com/office/powerpoint/2010/main" val="396399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 xmlns:a16="http://schemas.microsoft.com/office/drawing/2014/main" id="{C10B5489-D6A3-DCC7-BAB2-234B95D63CB5}"/>
              </a:ext>
            </a:extLst>
          </p:cNvPr>
          <p:cNvSpPr txBox="1"/>
          <p:nvPr/>
        </p:nvSpPr>
        <p:spPr>
          <a:xfrm>
            <a:off x="304800" y="250371"/>
            <a:ext cx="11538857" cy="5755422"/>
          </a:xfrm>
          <a:prstGeom prst="rect">
            <a:avLst/>
          </a:prstGeom>
          <a:noFill/>
        </p:spPr>
        <p:txBody>
          <a:bodyPr wrap="square" rtlCol="0">
            <a:spAutoFit/>
          </a:bodyPr>
          <a:lstStyle/>
          <a:p>
            <a:r>
              <a:rPr lang="ar-IQ" sz="3600" b="1" dirty="0">
                <a:solidFill>
                  <a:srgbClr val="FF0000"/>
                </a:solidFill>
              </a:rPr>
              <a:t>الاحماض الدهنية </a:t>
            </a:r>
            <a:r>
              <a:rPr lang="en-US" sz="3600" b="1" dirty="0">
                <a:solidFill>
                  <a:srgbClr val="FF0000"/>
                </a:solidFill>
              </a:rPr>
              <a:t>fatty acid </a:t>
            </a:r>
          </a:p>
          <a:p>
            <a:endParaRPr lang="en-US" sz="3600" b="1" dirty="0"/>
          </a:p>
          <a:p>
            <a:pPr algn="just"/>
            <a:r>
              <a:rPr lang="ar-IQ" sz="2400" b="1" dirty="0"/>
              <a:t>هي احماض </a:t>
            </a:r>
            <a:r>
              <a:rPr lang="ar-IQ" sz="2400" b="1" dirty="0" err="1"/>
              <a:t>كاربوكسيلية</a:t>
            </a:r>
            <a:r>
              <a:rPr lang="ar-IQ" sz="2400" b="1" dirty="0"/>
              <a:t> ذات سلاسل </a:t>
            </a:r>
            <a:r>
              <a:rPr lang="ar-IQ" sz="2400" b="1" dirty="0" err="1"/>
              <a:t>هيدروكاربونية</a:t>
            </a:r>
            <a:r>
              <a:rPr lang="ar-IQ" sz="2400" b="1" dirty="0"/>
              <a:t> طويلة غير متفرعة  وتعد الاحماض الدهنية مشتقات للدهون ان كمية الدهون الحرة الموجودة في الانسجة تكون قليلة .</a:t>
            </a:r>
            <a:endParaRPr lang="en-US" sz="2400" b="1" dirty="0"/>
          </a:p>
          <a:p>
            <a:pPr algn="just"/>
            <a:endParaRPr lang="ar-IQ" sz="2400" b="1" dirty="0"/>
          </a:p>
          <a:p>
            <a:pPr algn="just"/>
            <a:r>
              <a:rPr lang="ar-IQ" sz="2400" b="1" dirty="0"/>
              <a:t>وتصنف الاحماض الدهنية عادتا الى نوعين </a:t>
            </a:r>
            <a:endParaRPr lang="en-US" sz="2400" b="1" dirty="0"/>
          </a:p>
          <a:p>
            <a:pPr algn="just"/>
            <a:endParaRPr lang="ar-IQ" sz="2400" b="1" dirty="0"/>
          </a:p>
          <a:p>
            <a:pPr algn="just"/>
            <a:r>
              <a:rPr lang="ar-IQ" sz="2400" b="1" dirty="0"/>
              <a:t>1</a:t>
            </a:r>
            <a:r>
              <a:rPr lang="ar-IQ" sz="2800" b="1" dirty="0"/>
              <a:t>- </a:t>
            </a:r>
            <a:r>
              <a:rPr lang="ar-IQ" sz="3200" b="1" dirty="0">
                <a:solidFill>
                  <a:srgbClr val="FF0000"/>
                </a:solidFill>
              </a:rPr>
              <a:t>الاحماض الدهنية المشبعة </a:t>
            </a:r>
            <a:endParaRPr lang="ar-IQ" sz="2800" b="1" dirty="0">
              <a:solidFill>
                <a:srgbClr val="FF0000"/>
              </a:solidFill>
            </a:endParaRPr>
          </a:p>
          <a:p>
            <a:pPr algn="just"/>
            <a:r>
              <a:rPr lang="ar-IQ" sz="2400" b="1" dirty="0"/>
              <a:t>توجد الاحماض الدهنية المشبعة الزوجية الكاربون اعتبارا من الحامض الذي يحتوي على ذرتي كاربون الى الحامض الذي يحتوي على 26 ذرة كاربون في الشحوم النباتية والحيوانية بينما توجد الاحماض الاعلى التي تصل عدد ذرات الكاربون الى 34 ذرة في الشموع ومن اهم الاحماض الدهنية حامض </a:t>
            </a:r>
            <a:r>
              <a:rPr lang="ar-IQ" sz="2400" b="1" dirty="0" err="1"/>
              <a:t>البالمتيك</a:t>
            </a:r>
            <a:r>
              <a:rPr lang="ar-IQ" sz="2400" b="1" dirty="0"/>
              <a:t> </a:t>
            </a:r>
            <a:r>
              <a:rPr lang="en-US" sz="2400" b="1" dirty="0" err="1"/>
              <a:t>palmatic</a:t>
            </a:r>
            <a:r>
              <a:rPr lang="en-US" sz="2400" b="1" dirty="0"/>
              <a:t> acid  (C16) </a:t>
            </a:r>
            <a:r>
              <a:rPr lang="ar-IQ" sz="2400" b="1" dirty="0"/>
              <a:t>وحامض الستريك (</a:t>
            </a:r>
            <a:r>
              <a:rPr lang="en-US" sz="2400" b="1" dirty="0"/>
              <a:t>Stearic acid (C13  </a:t>
            </a:r>
            <a:r>
              <a:rPr lang="ar-IQ" sz="2400" b="1" dirty="0"/>
              <a:t>الموجودة في الدهون الحيوانية والنباتية .</a:t>
            </a:r>
          </a:p>
          <a:p>
            <a:pPr algn="just"/>
            <a:r>
              <a:rPr lang="ar-IQ" sz="2400" b="1" dirty="0"/>
              <a:t>اضافة الى الاحماض الدهنية المشبعة غير المتفرعة هناك عدد من الاحماض الدهنية المتفرعة التي توجد غالبا في الشموع بينما يندر وجودها في الدهون .</a:t>
            </a:r>
            <a:endParaRPr lang="en-US" sz="2400" b="1" dirty="0"/>
          </a:p>
        </p:txBody>
      </p:sp>
    </p:spTree>
    <p:extLst>
      <p:ext uri="{BB962C8B-B14F-4D97-AF65-F5344CB8AC3E}">
        <p14:creationId xmlns:p14="http://schemas.microsoft.com/office/powerpoint/2010/main" val="362326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EA4A3B8D-CE4C-FEB4-69FA-31F908D3256A}"/>
              </a:ext>
            </a:extLst>
          </p:cNvPr>
          <p:cNvSpPr txBox="1"/>
          <p:nvPr/>
        </p:nvSpPr>
        <p:spPr>
          <a:xfrm>
            <a:off x="190960" y="444072"/>
            <a:ext cx="11810080" cy="4339650"/>
          </a:xfrm>
          <a:prstGeom prst="rect">
            <a:avLst/>
          </a:prstGeom>
          <a:noFill/>
        </p:spPr>
        <p:txBody>
          <a:bodyPr wrap="square">
            <a:spAutoFit/>
          </a:bodyPr>
          <a:lstStyle/>
          <a:p>
            <a:pPr algn="just"/>
            <a:r>
              <a:rPr lang="ar-IQ" sz="2400" b="1" dirty="0"/>
              <a:t>2</a:t>
            </a:r>
            <a:r>
              <a:rPr lang="ar-IQ" sz="3200" b="1" dirty="0">
                <a:solidFill>
                  <a:srgbClr val="FF0000"/>
                </a:solidFill>
              </a:rPr>
              <a:t>- </a:t>
            </a:r>
            <a:r>
              <a:rPr lang="ar-IQ" sz="3600" b="1" dirty="0">
                <a:solidFill>
                  <a:srgbClr val="FF0000"/>
                </a:solidFill>
              </a:rPr>
              <a:t>الاحماض الدهنية الغير مشبعة </a:t>
            </a:r>
            <a:endParaRPr lang="ar-IQ" sz="2400" b="1" dirty="0">
              <a:solidFill>
                <a:srgbClr val="FF0000"/>
              </a:solidFill>
            </a:endParaRPr>
          </a:p>
          <a:p>
            <a:pPr algn="just"/>
            <a:r>
              <a:rPr lang="ar-IQ" sz="2400" b="1" dirty="0"/>
              <a:t>تتميز الاحماض الدهنية الغير مشبعة بالاحتواء على اصره مزدوجة</a:t>
            </a:r>
            <a:r>
              <a:rPr lang="en-US" sz="2400" b="1" dirty="0"/>
              <a:t> </a:t>
            </a:r>
            <a:r>
              <a:rPr lang="ar-IQ" sz="2400" b="1" dirty="0"/>
              <a:t>واحدة  او اكثر .</a:t>
            </a:r>
          </a:p>
          <a:p>
            <a:pPr algn="just"/>
            <a:r>
              <a:rPr lang="ar-IQ" sz="2400" b="1" dirty="0" smtClean="0"/>
              <a:t>الحامض </a:t>
            </a:r>
            <a:r>
              <a:rPr lang="ar-IQ" sz="2400" b="1" dirty="0"/>
              <a:t>ذو </a:t>
            </a:r>
            <a:r>
              <a:rPr lang="ar-IQ" sz="2400" b="1" dirty="0" smtClean="0"/>
              <a:t>الاصرة </a:t>
            </a:r>
            <a:r>
              <a:rPr lang="ar-IQ" sz="2400" b="1" dirty="0"/>
              <a:t>المزدوجة الواحدة الصيغة العامة  </a:t>
            </a:r>
            <a:r>
              <a:rPr lang="en-US" sz="2400" b="1" dirty="0"/>
              <a:t>CnH2n-1 COOH  </a:t>
            </a:r>
            <a:r>
              <a:rPr lang="ar-IQ" sz="2400" b="1" dirty="0"/>
              <a:t>مثل حامض </a:t>
            </a:r>
            <a:r>
              <a:rPr lang="ar-IQ" sz="2400" b="1" dirty="0" err="1"/>
              <a:t>الاوليك</a:t>
            </a:r>
            <a:r>
              <a:rPr lang="ar-IQ" sz="2400" b="1" dirty="0"/>
              <a:t> </a:t>
            </a:r>
            <a:r>
              <a:rPr lang="en-US" sz="2400" b="1" dirty="0"/>
              <a:t>Oleic acid ( C18 </a:t>
            </a:r>
            <a:r>
              <a:rPr lang="ar-IQ" sz="2400" b="1" dirty="0"/>
              <a:t>الموجود في الزيتون .</a:t>
            </a:r>
          </a:p>
          <a:p>
            <a:pPr algn="just"/>
            <a:r>
              <a:rPr lang="ar-IQ" sz="2400" b="1" dirty="0"/>
              <a:t>وكما توجد احماض دهنية متعددة الاصرة المزدوجة مثل حامض </a:t>
            </a:r>
            <a:r>
              <a:rPr lang="ar-IQ" sz="2400" b="1" dirty="0" err="1"/>
              <a:t>اللينوليك</a:t>
            </a:r>
            <a:r>
              <a:rPr lang="ar-IQ" sz="2400" b="1" dirty="0"/>
              <a:t> </a:t>
            </a:r>
            <a:r>
              <a:rPr lang="en-US" sz="2400" b="1" dirty="0" err="1"/>
              <a:t>lenolic</a:t>
            </a:r>
            <a:r>
              <a:rPr lang="en-US" sz="2400" b="1" dirty="0"/>
              <a:t> acid C18) </a:t>
            </a:r>
            <a:r>
              <a:rPr lang="ar-IQ" sz="2400" b="1" dirty="0"/>
              <a:t>الحاوي على </a:t>
            </a:r>
            <a:r>
              <a:rPr lang="ar-IQ" sz="2400" b="1" dirty="0" err="1"/>
              <a:t>اصرتين</a:t>
            </a:r>
            <a:r>
              <a:rPr lang="ar-IQ" sz="2400" b="1" dirty="0"/>
              <a:t> مزدوجة </a:t>
            </a:r>
            <a:r>
              <a:rPr lang="ar-IQ" sz="2400" b="1" dirty="0" smtClean="0"/>
              <a:t>وحامض </a:t>
            </a:r>
            <a:r>
              <a:rPr lang="ar-IQ" sz="2400" b="1" dirty="0" err="1"/>
              <a:t>الاراكيدونيك</a:t>
            </a:r>
            <a:r>
              <a:rPr lang="ar-IQ" sz="2400" b="1" dirty="0"/>
              <a:t> الحاوي على اربع اواصر مزدوجة .</a:t>
            </a:r>
          </a:p>
          <a:p>
            <a:pPr algn="just"/>
            <a:r>
              <a:rPr lang="ar-IQ" sz="2400" b="1" dirty="0"/>
              <a:t>نظرا لصعوبة تصنيع الاحماض الدهنية </a:t>
            </a:r>
            <a:r>
              <a:rPr lang="ar-IQ" sz="2400" b="1" dirty="0" err="1"/>
              <a:t>اللينوليك</a:t>
            </a:r>
            <a:r>
              <a:rPr lang="ar-IQ" sz="2400" b="1" dirty="0"/>
              <a:t> </a:t>
            </a:r>
            <a:r>
              <a:rPr lang="ar-IQ" sz="2400" b="1" dirty="0" err="1"/>
              <a:t>واللينولينك</a:t>
            </a:r>
            <a:r>
              <a:rPr lang="ar-IQ" sz="2400" b="1" dirty="0"/>
              <a:t> </a:t>
            </a:r>
            <a:r>
              <a:rPr lang="ar-IQ" sz="2400" b="1" dirty="0" err="1"/>
              <a:t>والاراكيدونيك</a:t>
            </a:r>
            <a:r>
              <a:rPr lang="ar-IQ" sz="2400" b="1" dirty="0"/>
              <a:t> داخل الجسم قد سميت </a:t>
            </a:r>
            <a:r>
              <a:rPr lang="ar-IQ" sz="2400" b="1" dirty="0" err="1"/>
              <a:t>بالاحماض</a:t>
            </a:r>
            <a:r>
              <a:rPr lang="ar-IQ" sz="2400" b="1" dirty="0"/>
              <a:t> الدهنية الاساسية لذلك يجب توفرها بالغداء وان الحامض الدهني </a:t>
            </a:r>
            <a:r>
              <a:rPr lang="ar-IQ" sz="2400" b="1" dirty="0" err="1"/>
              <a:t>الاراكيدونيك</a:t>
            </a:r>
            <a:r>
              <a:rPr lang="ar-IQ" sz="2400" b="1" dirty="0"/>
              <a:t> يعد مركب وسطي </a:t>
            </a:r>
            <a:r>
              <a:rPr lang="ar-IQ" sz="2400" b="1" dirty="0" err="1"/>
              <a:t>للاحماض</a:t>
            </a:r>
            <a:r>
              <a:rPr lang="ar-IQ" sz="2400" b="1" dirty="0"/>
              <a:t> الدهنية الحلقية </a:t>
            </a:r>
            <a:r>
              <a:rPr lang="ar-IQ" sz="2400" b="1" dirty="0" smtClean="0"/>
              <a:t>التي تعمل </a:t>
            </a:r>
            <a:r>
              <a:rPr lang="ar-IQ" sz="2400" b="1" dirty="0"/>
              <a:t>كمنظمات او هرمونات موضعية لعمليات ايضية في كثير من الانسجة</a:t>
            </a:r>
          </a:p>
          <a:p>
            <a:pPr algn="just"/>
            <a:r>
              <a:rPr lang="ar-IQ" sz="2400" b="1" dirty="0"/>
              <a:t> .</a:t>
            </a:r>
            <a:r>
              <a:rPr lang="en-US" sz="2400" b="1" dirty="0">
                <a:solidFill>
                  <a:srgbClr val="FF0000"/>
                </a:solidFill>
              </a:rPr>
              <a:t>CH3-(CH2)7-CH=CH-(CH2)7-COOH </a:t>
            </a:r>
            <a:r>
              <a:rPr lang="ar-IQ" sz="2400" b="1" dirty="0">
                <a:solidFill>
                  <a:srgbClr val="FF0000"/>
                </a:solidFill>
              </a:rPr>
              <a:t>حامض </a:t>
            </a:r>
            <a:r>
              <a:rPr lang="ar-IQ" sz="2400" b="1" dirty="0" err="1">
                <a:solidFill>
                  <a:srgbClr val="FF0000"/>
                </a:solidFill>
              </a:rPr>
              <a:t>الاوليك</a:t>
            </a:r>
            <a:r>
              <a:rPr lang="ar-IQ" sz="2400" b="1" dirty="0">
                <a:solidFill>
                  <a:srgbClr val="FF0000"/>
                </a:solidFill>
              </a:rPr>
              <a:t> </a:t>
            </a:r>
          </a:p>
          <a:p>
            <a:pPr algn="just"/>
            <a:endParaRPr lang="en-US" sz="2400" b="1" dirty="0">
              <a:solidFill>
                <a:srgbClr val="FF0000"/>
              </a:solidFill>
            </a:endParaRPr>
          </a:p>
        </p:txBody>
      </p:sp>
    </p:spTree>
    <p:extLst>
      <p:ext uri="{BB962C8B-B14F-4D97-AF65-F5344CB8AC3E}">
        <p14:creationId xmlns:p14="http://schemas.microsoft.com/office/powerpoint/2010/main" val="1148994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A781991A-17A3-70E8-C7AA-F89114C63F0B}"/>
              </a:ext>
            </a:extLst>
          </p:cNvPr>
          <p:cNvSpPr txBox="1"/>
          <p:nvPr/>
        </p:nvSpPr>
        <p:spPr>
          <a:xfrm>
            <a:off x="0" y="215860"/>
            <a:ext cx="12066224" cy="3539430"/>
          </a:xfrm>
          <a:prstGeom prst="rect">
            <a:avLst/>
          </a:prstGeom>
          <a:noFill/>
        </p:spPr>
        <p:txBody>
          <a:bodyPr wrap="square">
            <a:spAutoFit/>
          </a:bodyPr>
          <a:lstStyle/>
          <a:p>
            <a:r>
              <a:rPr lang="ar-IQ" sz="3200" b="1" dirty="0">
                <a:solidFill>
                  <a:srgbClr val="FF0000"/>
                </a:solidFill>
              </a:rPr>
              <a:t>الدهون المتعادلة </a:t>
            </a:r>
            <a:r>
              <a:rPr lang="en-US" sz="3200" b="1" dirty="0">
                <a:solidFill>
                  <a:srgbClr val="FF0000"/>
                </a:solidFill>
              </a:rPr>
              <a:t>Neutral lipids </a:t>
            </a:r>
            <a:endParaRPr lang="ar-IQ" sz="3200" b="1" dirty="0">
              <a:solidFill>
                <a:srgbClr val="FF0000"/>
              </a:solidFill>
            </a:endParaRPr>
          </a:p>
          <a:p>
            <a:endParaRPr lang="en-US" sz="2400" b="1" dirty="0"/>
          </a:p>
          <a:p>
            <a:pPr algn="just"/>
            <a:r>
              <a:rPr lang="ar-IQ" sz="2400" b="1" dirty="0"/>
              <a:t>هي مركبات استر </a:t>
            </a:r>
            <a:r>
              <a:rPr lang="ar-IQ" sz="2400" b="1" dirty="0" err="1"/>
              <a:t>لكليسرول</a:t>
            </a:r>
            <a:r>
              <a:rPr lang="ar-IQ" sz="2400" b="1" dirty="0"/>
              <a:t> واحماض دهنية وتدعى ايضا بمركبات ثلاثي </a:t>
            </a:r>
            <a:r>
              <a:rPr lang="ar-IQ" sz="2400" b="1" dirty="0" err="1"/>
              <a:t>اسايل</a:t>
            </a:r>
            <a:r>
              <a:rPr lang="ar-IQ" sz="2400" b="1" dirty="0"/>
              <a:t> </a:t>
            </a:r>
            <a:r>
              <a:rPr lang="ar-IQ" sz="2400" b="1" dirty="0" err="1"/>
              <a:t>كليسيرول</a:t>
            </a:r>
            <a:r>
              <a:rPr lang="ar-IQ" sz="2400" b="1" dirty="0"/>
              <a:t> او ثلاثي </a:t>
            </a:r>
            <a:r>
              <a:rPr lang="ar-IQ" sz="2400" b="1" dirty="0" err="1"/>
              <a:t>كلسيريد</a:t>
            </a:r>
            <a:r>
              <a:rPr lang="ar-IQ" sz="2400" b="1" dirty="0"/>
              <a:t> وذلك عندما تكون مجاميع الهيدروكسيل الثلاث </a:t>
            </a:r>
            <a:r>
              <a:rPr lang="ar-IQ" sz="2400" b="1" dirty="0" err="1"/>
              <a:t>متأسترة</a:t>
            </a:r>
            <a:r>
              <a:rPr lang="ar-IQ" sz="2400" b="1" dirty="0"/>
              <a:t> مع ثلاث احماض دهنية من نفس الحامض الدهني حيث اذا كانت الاحماض الدهنية من نوع حامض الستريك بثلاثي السترين اما من نوع حامض </a:t>
            </a:r>
            <a:r>
              <a:rPr lang="ar-IQ" sz="2400" b="1" dirty="0" err="1"/>
              <a:t>البالمتيك</a:t>
            </a:r>
            <a:r>
              <a:rPr lang="ar-IQ" sz="2400" b="1" dirty="0"/>
              <a:t> بثلاثي بالمتين وتمتلك الدهون المتعادلة الصيغة العامة . </a:t>
            </a:r>
          </a:p>
          <a:p>
            <a:pPr algn="just"/>
            <a:r>
              <a:rPr lang="ar-IQ" sz="2400" b="1" dirty="0"/>
              <a:t>توجد الدهون المتعادلة في الشحوم والزيوت المخزونة في داخل الحيوان والانسجة الدهنية والنبات حيث تكون الشحوم صلبة في درجة حرارة الغرفة بسبب احتوائها على نسبة عالية من الاحماض الدهنية المشبعة بينما تكون الزيوت سائلة بدرجة حرارة الغرفة بسبب احتوائها على نسبة عالية من الاحماض الدهنية الغير مشبعة .</a:t>
            </a:r>
            <a:endParaRPr lang="en-US" sz="2400" b="1" dirty="0"/>
          </a:p>
        </p:txBody>
      </p:sp>
      <p:sp>
        <p:nvSpPr>
          <p:cNvPr id="5" name="مربع نص 4">
            <a:extLst>
              <a:ext uri="{FF2B5EF4-FFF2-40B4-BE49-F238E27FC236}">
                <a16:creationId xmlns="" xmlns:a16="http://schemas.microsoft.com/office/drawing/2014/main" id="{9896999E-08A1-65EE-B8D3-2EF2D019B2DB}"/>
              </a:ext>
            </a:extLst>
          </p:cNvPr>
          <p:cNvSpPr txBox="1"/>
          <p:nvPr/>
        </p:nvSpPr>
        <p:spPr>
          <a:xfrm>
            <a:off x="176270" y="4283585"/>
            <a:ext cx="11889954" cy="1692771"/>
          </a:xfrm>
          <a:prstGeom prst="rect">
            <a:avLst/>
          </a:prstGeom>
          <a:noFill/>
        </p:spPr>
        <p:txBody>
          <a:bodyPr wrap="square">
            <a:spAutoFit/>
          </a:bodyPr>
          <a:lstStyle/>
          <a:p>
            <a:pPr algn="just"/>
            <a:r>
              <a:rPr lang="ar-IQ" sz="3200" b="1" dirty="0">
                <a:solidFill>
                  <a:srgbClr val="FF0000"/>
                </a:solidFill>
              </a:rPr>
              <a:t>التفاعلات </a:t>
            </a:r>
            <a:r>
              <a:rPr lang="ar-IQ" sz="3200" b="1" dirty="0" err="1">
                <a:solidFill>
                  <a:srgbClr val="FF0000"/>
                </a:solidFill>
              </a:rPr>
              <a:t>المهمه</a:t>
            </a:r>
            <a:r>
              <a:rPr lang="ar-IQ" sz="3200" b="1" dirty="0">
                <a:solidFill>
                  <a:srgbClr val="FF0000"/>
                </a:solidFill>
              </a:rPr>
              <a:t> للدهون المتعادلة </a:t>
            </a:r>
          </a:p>
          <a:p>
            <a:pPr algn="just"/>
            <a:r>
              <a:rPr lang="ar-IQ" sz="2400" b="1" dirty="0"/>
              <a:t>1- كشف اكرولين </a:t>
            </a:r>
          </a:p>
          <a:p>
            <a:pPr algn="just"/>
            <a:r>
              <a:rPr lang="ar-IQ" sz="2400" b="1" dirty="0"/>
              <a:t>هو تفاعل الدهن الثلاثي الحاوي على </a:t>
            </a:r>
            <a:r>
              <a:rPr lang="ar-IQ" sz="2400" b="1" dirty="0" err="1"/>
              <a:t>الكليسيرول</a:t>
            </a:r>
            <a:r>
              <a:rPr lang="ar-IQ" sz="2400" b="1" dirty="0"/>
              <a:t> مع كبريتات البوتاسيوم الهيدروجينية بوجود الاوكسجين لينتج مركب الاكرولين الذي يتميز برائحته الكريهة.</a:t>
            </a:r>
            <a:endParaRPr lang="en-US" sz="2400" b="1" dirty="0"/>
          </a:p>
        </p:txBody>
      </p:sp>
    </p:spTree>
    <p:extLst>
      <p:ext uri="{BB962C8B-B14F-4D97-AF65-F5344CB8AC3E}">
        <p14:creationId xmlns:p14="http://schemas.microsoft.com/office/powerpoint/2010/main" val="236760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 xmlns:a16="http://schemas.microsoft.com/office/drawing/2014/main" id="{9E1E08B5-E36E-9A57-D7A4-DCD33F2D49DF}"/>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843642" y="380081"/>
            <a:ext cx="10713051" cy="617495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0651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 xmlns:a16="http://schemas.microsoft.com/office/drawing/2014/main" id="{83306B22-7E89-6C73-43EB-45EA3BF01FF6}"/>
              </a:ext>
            </a:extLst>
          </p:cNvPr>
          <p:cNvSpPr txBox="1"/>
          <p:nvPr/>
        </p:nvSpPr>
        <p:spPr>
          <a:xfrm>
            <a:off x="174172" y="348572"/>
            <a:ext cx="11843656" cy="5139869"/>
          </a:xfrm>
          <a:prstGeom prst="rect">
            <a:avLst/>
          </a:prstGeom>
          <a:noFill/>
        </p:spPr>
        <p:txBody>
          <a:bodyPr wrap="square">
            <a:spAutoFit/>
          </a:bodyPr>
          <a:lstStyle/>
          <a:p>
            <a:r>
              <a:rPr lang="ar-IQ" sz="2400" b="1" dirty="0"/>
              <a:t>2</a:t>
            </a:r>
            <a:r>
              <a:rPr lang="ar-IQ" sz="3200" b="1" dirty="0">
                <a:solidFill>
                  <a:srgbClr val="FF0000"/>
                </a:solidFill>
              </a:rPr>
              <a:t>- </a:t>
            </a:r>
            <a:r>
              <a:rPr lang="ar-IQ" sz="3200" b="1" dirty="0" err="1">
                <a:solidFill>
                  <a:srgbClr val="FF0000"/>
                </a:solidFill>
              </a:rPr>
              <a:t>التصبن</a:t>
            </a:r>
            <a:r>
              <a:rPr lang="ar-IQ" sz="3200" b="1" dirty="0">
                <a:solidFill>
                  <a:srgbClr val="FF0000"/>
                </a:solidFill>
              </a:rPr>
              <a:t> </a:t>
            </a:r>
          </a:p>
          <a:p>
            <a:endParaRPr lang="ar-IQ" sz="3200" b="1" dirty="0"/>
          </a:p>
          <a:p>
            <a:pPr algn="just"/>
            <a:r>
              <a:rPr lang="ar-IQ" sz="2400" b="1" dirty="0"/>
              <a:t>هو تفاعل الدهن المتعادل مع القواعد القوية مثل هيدروكسيد الصوديوم وهيدروكسيد البوتاسيوم لينتج ملح الحامض الدهني ( الصابون ) </a:t>
            </a:r>
            <a:r>
              <a:rPr lang="ar-IQ" sz="2400" b="1" dirty="0" err="1"/>
              <a:t>والكليسيرول</a:t>
            </a:r>
            <a:r>
              <a:rPr lang="ar-IQ" sz="2400" b="1" dirty="0"/>
              <a:t> .</a:t>
            </a:r>
          </a:p>
          <a:p>
            <a:pPr algn="just"/>
            <a:r>
              <a:rPr lang="ar-IQ" sz="2400" b="1" dirty="0"/>
              <a:t>يمتلك الصابون صفات الدهون المستقطبة التي تكون المذيلات في الماء المقطر . وهي دقائق غروية تكون فيها المجاميع المستقطبة للجزيئات </a:t>
            </a:r>
            <a:r>
              <a:rPr lang="ar-IQ" sz="2400" b="1" dirty="0" err="1"/>
              <a:t>بأتجاه</a:t>
            </a:r>
            <a:r>
              <a:rPr lang="ar-IQ" sz="2400" b="1" dirty="0"/>
              <a:t> السطح ( الخارج ) اما المجاميع غير المستقطبة ( السلاسل </a:t>
            </a:r>
            <a:r>
              <a:rPr lang="ar-IQ" sz="2400" b="1" dirty="0" err="1"/>
              <a:t>الهيدروكاربوينة</a:t>
            </a:r>
            <a:r>
              <a:rPr lang="ar-IQ" sz="2400" b="1" dirty="0"/>
              <a:t> ) فتكون </a:t>
            </a:r>
            <a:r>
              <a:rPr lang="ar-IQ" sz="2400" b="1" dirty="0" err="1"/>
              <a:t>بأتجاه</a:t>
            </a:r>
            <a:r>
              <a:rPr lang="ar-IQ" sz="2400" b="1" dirty="0"/>
              <a:t> الداخل .</a:t>
            </a:r>
          </a:p>
          <a:p>
            <a:pPr algn="just"/>
            <a:r>
              <a:rPr lang="ar-IQ" sz="2400" b="1" dirty="0"/>
              <a:t>وعليه تدعى الدهون الثلاثية بالدهون القابلة </a:t>
            </a:r>
            <a:r>
              <a:rPr lang="ar-IQ" sz="2400" b="1" dirty="0" err="1"/>
              <a:t>للتصبن</a:t>
            </a:r>
            <a:r>
              <a:rPr lang="ar-IQ" sz="2400" b="1" dirty="0"/>
              <a:t> لقدرتها على انتاج الصابون، كما ان جميع الدهون التي تمتلك في تركيبها احماض دهنية غير مقيدة </a:t>
            </a:r>
            <a:r>
              <a:rPr lang="ar-IQ" sz="2400" b="1" dirty="0" err="1"/>
              <a:t>فراغيا</a:t>
            </a:r>
            <a:r>
              <a:rPr lang="ar-IQ" sz="2400" b="1" dirty="0"/>
              <a:t> لها القدرة على انتاج الصابون .</a:t>
            </a:r>
          </a:p>
          <a:p>
            <a:pPr algn="just"/>
            <a:r>
              <a:rPr lang="ar-IQ" sz="2400" b="1" dirty="0"/>
              <a:t>ان عدد </a:t>
            </a:r>
            <a:r>
              <a:rPr lang="ar-IQ" sz="2400" b="1" dirty="0" err="1"/>
              <a:t>التصبن</a:t>
            </a:r>
            <a:r>
              <a:rPr lang="ar-IQ" sz="2400" b="1" dirty="0"/>
              <a:t> هو عدد </a:t>
            </a:r>
            <a:r>
              <a:rPr lang="ar-IQ" sz="2400" b="1" dirty="0" err="1"/>
              <a:t>ملغرامات</a:t>
            </a:r>
            <a:r>
              <a:rPr lang="ar-IQ" sz="2400" b="1" dirty="0"/>
              <a:t> هيدروكسيد البوتاسيوم اللازم </a:t>
            </a:r>
            <a:r>
              <a:rPr lang="ar-IQ" sz="2400" b="1" dirty="0" err="1"/>
              <a:t>لصوبنة</a:t>
            </a:r>
            <a:r>
              <a:rPr lang="ar-IQ" sz="2400" b="1" dirty="0"/>
              <a:t> او لتصبن غرام واحد من الدهن، ويستفاد من عدد </a:t>
            </a:r>
            <a:r>
              <a:rPr lang="ar-IQ" sz="2400" b="1" dirty="0" err="1"/>
              <a:t>التصبن</a:t>
            </a:r>
            <a:r>
              <a:rPr lang="ar-IQ" sz="2400" b="1" dirty="0"/>
              <a:t> في التقدير الكمي والنوعي لحامض دهني معين وايضا في حساب الوزن الجزيئي للدهن الحاوي على الحامض الدهني  وحاليا تستخدم تقنيات </a:t>
            </a:r>
            <a:r>
              <a:rPr lang="ar-IQ" sz="2400" b="1" dirty="0" err="1"/>
              <a:t>الكروموتغرافيا</a:t>
            </a:r>
            <a:r>
              <a:rPr lang="ar-IQ" sz="2400" b="1" dirty="0"/>
              <a:t> مثل </a:t>
            </a:r>
            <a:r>
              <a:rPr lang="ar-IQ" sz="2400" b="1" dirty="0" err="1"/>
              <a:t>كروموتغرافيا</a:t>
            </a:r>
            <a:r>
              <a:rPr lang="ar-IQ" sz="2400" b="1" dirty="0"/>
              <a:t> غاز - سائل </a:t>
            </a:r>
            <a:r>
              <a:rPr lang="ar-IQ" sz="2400" b="1" dirty="0" err="1"/>
              <a:t>وكروموتغرافيا</a:t>
            </a:r>
            <a:r>
              <a:rPr lang="ar-IQ" sz="2400" b="1" dirty="0"/>
              <a:t> الطبقة الرقيقة </a:t>
            </a:r>
            <a:r>
              <a:rPr lang="ar-IQ" sz="2400" b="1" dirty="0" err="1"/>
              <a:t>للاغراض</a:t>
            </a:r>
            <a:r>
              <a:rPr lang="ar-IQ" sz="2400" b="1" dirty="0"/>
              <a:t> التحليلية </a:t>
            </a:r>
            <a:r>
              <a:rPr lang="ar-IQ" sz="2400" b="1" dirty="0" err="1"/>
              <a:t>لانواع</a:t>
            </a:r>
            <a:r>
              <a:rPr lang="ar-IQ" sz="2400" b="1" dirty="0"/>
              <a:t> الدهون كافة .</a:t>
            </a:r>
          </a:p>
        </p:txBody>
      </p:sp>
    </p:spTree>
    <p:extLst>
      <p:ext uri="{BB962C8B-B14F-4D97-AF65-F5344CB8AC3E}">
        <p14:creationId xmlns:p14="http://schemas.microsoft.com/office/powerpoint/2010/main" val="198958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 xmlns:a16="http://schemas.microsoft.com/office/drawing/2014/main" id="{6E753FD7-ED96-5DC1-3421-FA0C88949C6D}"/>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555171" y="849086"/>
            <a:ext cx="11277600" cy="4284774"/>
          </a:xfrm>
          <a:prstGeom prst="rect">
            <a:avLst/>
          </a:prstGeom>
          <a:ln w="228600" cap="sq" cmpd="thickThin">
            <a:solidFill>
              <a:srgbClr val="000000"/>
            </a:solidFill>
            <a:prstDash val="solid"/>
            <a:miter lim="800000"/>
          </a:ln>
          <a:effectLst>
            <a:innerShdw blurRad="76200">
              <a:srgbClr val="000000"/>
            </a:innerShdw>
          </a:effectLst>
        </p:spPr>
      </p:pic>
      <p:sp>
        <p:nvSpPr>
          <p:cNvPr id="3" name="مربع نص 2">
            <a:extLst>
              <a:ext uri="{FF2B5EF4-FFF2-40B4-BE49-F238E27FC236}">
                <a16:creationId xmlns="" xmlns:a16="http://schemas.microsoft.com/office/drawing/2014/main" id="{4447A6AD-45FD-785B-8A8A-9D8BCACA5796}"/>
              </a:ext>
            </a:extLst>
          </p:cNvPr>
          <p:cNvSpPr txBox="1"/>
          <p:nvPr/>
        </p:nvSpPr>
        <p:spPr>
          <a:xfrm>
            <a:off x="3769736" y="5812971"/>
            <a:ext cx="6738257" cy="523220"/>
          </a:xfrm>
          <a:prstGeom prst="rect">
            <a:avLst/>
          </a:prstGeom>
          <a:noFill/>
        </p:spPr>
        <p:txBody>
          <a:bodyPr wrap="square" rtlCol="0">
            <a:spAutoFit/>
          </a:bodyPr>
          <a:lstStyle/>
          <a:p>
            <a:r>
              <a:rPr lang="ar-IQ" sz="2800" b="1" dirty="0"/>
              <a:t>معادلة تكون الصابون</a:t>
            </a:r>
            <a:endParaRPr lang="en-US" sz="2800" b="1" dirty="0"/>
          </a:p>
        </p:txBody>
      </p:sp>
    </p:spTree>
    <p:extLst>
      <p:ext uri="{BB962C8B-B14F-4D97-AF65-F5344CB8AC3E}">
        <p14:creationId xmlns:p14="http://schemas.microsoft.com/office/powerpoint/2010/main" val="3330296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1711</Words>
  <Application>Microsoft Office PowerPoint</Application>
  <PresentationFormat>مخصص</PresentationFormat>
  <Paragraphs>145</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نسق Office</vt:lpstr>
      <vt:lpstr>الدهون  Lipids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11</cp:revision>
  <dcterms:created xsi:type="dcterms:W3CDTF">2022-11-08T18:37:43Z</dcterms:created>
  <dcterms:modified xsi:type="dcterms:W3CDTF">2023-10-14T06:35:50Z</dcterms:modified>
</cp:coreProperties>
</file>